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28.xml" ContentType="application/vnd.openxmlformats-officedocument.presentationml.slideLayout+xml"/>
  <Override PartName="/ppt/charts/chart4.xml" ContentType="application/vnd.openxmlformats-officedocument.drawingml.chart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Override PartName="/ppt/slideLayouts/slideLayout34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Default Extension="xlsx" ContentType="application/vnd.openxmlformats-officedocument.spreadsheetml.shee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63.xml" ContentType="application/vnd.openxmlformats-officedocument.presentationml.slid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Default Extension="pict" ContentType="image/pict"/>
  <Override PartName="/ppt/charts/chart3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</p:sldMasterIdLst>
  <p:notesMasterIdLst>
    <p:notesMasterId r:id="rId83"/>
  </p:notesMasterIdLst>
  <p:sldIdLst>
    <p:sldId id="256" r:id="rId4"/>
    <p:sldId id="316" r:id="rId5"/>
    <p:sldId id="366" r:id="rId6"/>
    <p:sldId id="315" r:id="rId7"/>
    <p:sldId id="273" r:id="rId8"/>
    <p:sldId id="346" r:id="rId9"/>
    <p:sldId id="322" r:id="rId10"/>
    <p:sldId id="263" r:id="rId11"/>
    <p:sldId id="262" r:id="rId12"/>
    <p:sldId id="323" r:id="rId13"/>
    <p:sldId id="271" r:id="rId14"/>
    <p:sldId id="266" r:id="rId15"/>
    <p:sldId id="268" r:id="rId16"/>
    <p:sldId id="324" r:id="rId17"/>
    <p:sldId id="283" r:id="rId18"/>
    <p:sldId id="332" r:id="rId19"/>
    <p:sldId id="284" r:id="rId20"/>
    <p:sldId id="333" r:id="rId21"/>
    <p:sldId id="257" r:id="rId22"/>
    <p:sldId id="368" r:id="rId23"/>
    <p:sldId id="370" r:id="rId24"/>
    <p:sldId id="286" r:id="rId25"/>
    <p:sldId id="334" r:id="rId26"/>
    <p:sldId id="288" r:id="rId27"/>
    <p:sldId id="335" r:id="rId28"/>
    <p:sldId id="290" r:id="rId29"/>
    <p:sldId id="353" r:id="rId30"/>
    <p:sldId id="289" r:id="rId31"/>
    <p:sldId id="291" r:id="rId32"/>
    <p:sldId id="280" r:id="rId33"/>
    <p:sldId id="293" r:id="rId34"/>
    <p:sldId id="281" r:id="rId35"/>
    <p:sldId id="294" r:id="rId36"/>
    <p:sldId id="292" r:id="rId37"/>
    <p:sldId id="295" r:id="rId38"/>
    <p:sldId id="282" r:id="rId39"/>
    <p:sldId id="258" r:id="rId40"/>
    <p:sldId id="337" r:id="rId41"/>
    <p:sldId id="336" r:id="rId42"/>
    <p:sldId id="338" r:id="rId43"/>
    <p:sldId id="339" r:id="rId44"/>
    <p:sldId id="269" r:id="rId45"/>
    <p:sldId id="299" r:id="rId46"/>
    <p:sldId id="298" r:id="rId47"/>
    <p:sldId id="297" r:id="rId48"/>
    <p:sldId id="341" r:id="rId49"/>
    <p:sldId id="342" r:id="rId50"/>
    <p:sldId id="343" r:id="rId51"/>
    <p:sldId id="300" r:id="rId52"/>
    <p:sldId id="354" r:id="rId53"/>
    <p:sldId id="301" r:id="rId54"/>
    <p:sldId id="344" r:id="rId55"/>
    <p:sldId id="302" r:id="rId56"/>
    <p:sldId id="303" r:id="rId57"/>
    <p:sldId id="355" r:id="rId58"/>
    <p:sldId id="347" r:id="rId59"/>
    <p:sldId id="348" r:id="rId60"/>
    <p:sldId id="350" r:id="rId61"/>
    <p:sldId id="349" r:id="rId62"/>
    <p:sldId id="351" r:id="rId63"/>
    <p:sldId id="352" r:id="rId64"/>
    <p:sldId id="372" r:id="rId65"/>
    <p:sldId id="270" r:id="rId66"/>
    <p:sldId id="309" r:id="rId67"/>
    <p:sldId id="310" r:id="rId68"/>
    <p:sldId id="359" r:id="rId69"/>
    <p:sldId id="361" r:id="rId70"/>
    <p:sldId id="328" r:id="rId71"/>
    <p:sldId id="360" r:id="rId72"/>
    <p:sldId id="311" r:id="rId73"/>
    <p:sldId id="306" r:id="rId74"/>
    <p:sldId id="307" r:id="rId75"/>
    <p:sldId id="308" r:id="rId76"/>
    <p:sldId id="312" r:id="rId77"/>
    <p:sldId id="375" r:id="rId78"/>
    <p:sldId id="317" r:id="rId79"/>
    <p:sldId id="373" r:id="rId80"/>
    <p:sldId id="374" r:id="rId81"/>
    <p:sldId id="318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BF0E"/>
    <a:srgbClr val="FFDC0D"/>
    <a:srgbClr val="FFEF1A"/>
    <a:srgbClr val="FF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396" autoAdjust="0"/>
    <p:restoredTop sz="91242" autoAdjust="0"/>
  </p:normalViewPr>
  <p:slideViewPr>
    <p:cSldViewPr snapToObjects="1">
      <p:cViewPr varScale="1">
        <p:scale>
          <a:sx n="93" d="100"/>
          <a:sy n="93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don:Desktop:ISFC39pres:Work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don:Desktop:ISFC39pres:Work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don:Desktop:ISFC39pres:Work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don:Desktop:ISFC39pres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"I Love a Sunburnt Country" McKellar 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McKellar!$A$3</c:f>
              <c:strCache>
                <c:ptCount val="1"/>
                <c:pt idx="0">
                  <c:v>Affect neg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McKellar!$B$3:$D$3</c:f>
              <c:numCache>
                <c:formatCode>General</c:formatCode>
                <c:ptCount val="3"/>
                <c:pt idx="0">
                  <c:v>2.0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McKellar!$A$4</c:f>
              <c:strCache>
                <c:ptCount val="1"/>
              </c:strCache>
            </c:strRef>
          </c:tx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McKellar!$B$4:$D$4</c:f>
              <c:numCache>
                <c:formatCode>General</c:formatCode>
                <c:ptCount val="3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McKellar!$A$5</c:f>
              <c:strCache>
                <c:ptCount val="1"/>
                <c:pt idx="0">
                  <c:v>Affect pos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McKellar!$B$5:$D$5</c:f>
              <c:numCache>
                <c:formatCode>General</c:formatCode>
                <c:ptCount val="3"/>
                <c:pt idx="0">
                  <c:v>8.0</c:v>
                </c:pt>
                <c:pt idx="2">
                  <c:v>2.0</c:v>
                </c:pt>
              </c:numCache>
            </c:numRef>
          </c:val>
        </c:ser>
        <c:ser>
          <c:idx val="3"/>
          <c:order val="3"/>
          <c:tx>
            <c:strRef>
              <c:f>McKellar!$A$6</c:f>
              <c:strCache>
                <c:ptCount val="1"/>
                <c:pt idx="0">
                  <c:v>Appreciation neg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McKellar!$B$6:$D$6</c:f>
              <c:numCache>
                <c:formatCode>General</c:formatCode>
                <c:ptCount val="3"/>
                <c:pt idx="0">
                  <c:v>4.0</c:v>
                </c:pt>
              </c:numCache>
            </c:numRef>
          </c:val>
        </c:ser>
        <c:ser>
          <c:idx val="4"/>
          <c:order val="4"/>
          <c:tx>
            <c:strRef>
              <c:f>McKellar!$A$7</c:f>
              <c:strCache>
                <c:ptCount val="1"/>
              </c:strCache>
            </c:strRef>
          </c:tx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McKellar!$B$7:$D$7</c:f>
              <c:numCache>
                <c:formatCode>General</c:formatCode>
                <c:ptCount val="3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McKellar!$A$8</c:f>
              <c:strCache>
                <c:ptCount val="1"/>
                <c:pt idx="0">
                  <c:v>Appreciation pos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McKellar!$B$8:$D$8</c:f>
              <c:numCache>
                <c:formatCode>General</c:formatCode>
                <c:ptCount val="3"/>
                <c:pt idx="0">
                  <c:v>6.0</c:v>
                </c:pt>
              </c:numCache>
            </c:numRef>
          </c:val>
        </c:ser>
        <c:ser>
          <c:idx val="6"/>
          <c:order val="6"/>
          <c:tx>
            <c:strRef>
              <c:f>McKellar!$A$9</c:f>
              <c:strCache>
                <c:ptCount val="1"/>
                <c:pt idx="0">
                  <c:v>Judgement neg</c:v>
                </c:pt>
              </c:strCache>
            </c:strRef>
          </c:tx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McKellar!$B$9:$D$9</c:f>
              <c:numCache>
                <c:formatCode>General</c:formatCode>
                <c:ptCount val="3"/>
                <c:pt idx="0">
                  <c:v>2.0</c:v>
                </c:pt>
                <c:pt idx="2">
                  <c:v>1.0</c:v>
                </c:pt>
              </c:numCache>
            </c:numRef>
          </c:val>
        </c:ser>
        <c:ser>
          <c:idx val="7"/>
          <c:order val="7"/>
          <c:tx>
            <c:strRef>
              <c:f>McKellar!$A$10</c:f>
              <c:strCache>
                <c:ptCount val="1"/>
              </c:strCache>
            </c:strRef>
          </c:tx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McKellar!$B$10:$D$10</c:f>
              <c:numCache>
                <c:formatCode>General</c:formatCode>
                <c:ptCount val="3"/>
              </c:numCache>
            </c:numRef>
          </c:val>
        </c:ser>
        <c:ser>
          <c:idx val="8"/>
          <c:order val="8"/>
          <c:tx>
            <c:strRef>
              <c:f>McKellar!$A$11</c:f>
              <c:strCache>
                <c:ptCount val="1"/>
                <c:pt idx="0">
                  <c:v>Judgement pos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McKellar!$B$2:$D$2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McKellar!$B$11:$D$11</c:f>
              <c:numCache>
                <c:formatCode>General</c:formatCode>
                <c:ptCount val="3"/>
                <c:pt idx="0">
                  <c:v>2.0</c:v>
                </c:pt>
              </c:numCache>
            </c:numRef>
          </c:val>
        </c:ser>
        <c:overlap val="100"/>
        <c:axId val="462326584"/>
        <c:axId val="463753896"/>
      </c:barChart>
      <c:catAx>
        <c:axId val="462326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targets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463753896"/>
        <c:crosses val="autoZero"/>
        <c:auto val="1"/>
        <c:lblAlgn val="ctr"/>
        <c:lblOffset val="100"/>
      </c:catAx>
      <c:valAx>
        <c:axId val="463753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types/instances of Attitude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2326584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7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sz="1600">
              <a:latin typeface="Arial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"Australia" A.D Hope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hope!$A$12</c:f>
              <c:strCache>
                <c:ptCount val="1"/>
                <c:pt idx="0">
                  <c:v>Affect neg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hope!$B$12:$D$12</c:f>
              <c:numCache>
                <c:formatCode>@</c:formatCode>
                <c:ptCount val="3"/>
                <c:pt idx="0">
                  <c:v>1.0</c:v>
                </c:pt>
                <c:pt idx="1">
                  <c:v>5.0</c:v>
                </c:pt>
                <c:pt idx="2">
                  <c:v>3.0</c:v>
                </c:pt>
              </c:numCache>
            </c:numRef>
          </c:val>
        </c:ser>
        <c:ser>
          <c:idx val="1"/>
          <c:order val="1"/>
          <c:tx>
            <c:strRef>
              <c:f>hope!$A$13</c:f>
              <c:strCache>
                <c:ptCount val="1"/>
              </c:strCache>
            </c:strRef>
          </c:tx>
          <c:spPr>
            <a:ln w="0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hope!$B$13:$D$13</c:f>
              <c:numCache>
                <c:formatCode>General</c:formatCode>
                <c:ptCount val="3"/>
                <c:pt idx="0" formatCode="@">
                  <c:v>0.0</c:v>
                </c:pt>
              </c:numCache>
            </c:numRef>
          </c:val>
        </c:ser>
        <c:ser>
          <c:idx val="2"/>
          <c:order val="2"/>
          <c:tx>
            <c:strRef>
              <c:f>hope!$A$14</c:f>
              <c:strCache>
                <c:ptCount val="1"/>
                <c:pt idx="0">
                  <c:v>Affect pos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hope!$B$14:$D$14</c:f>
              <c:numCache>
                <c:formatCode>@</c:formatCode>
                <c:ptCount val="3"/>
                <c:pt idx="0">
                  <c:v>2.0</c:v>
                </c:pt>
                <c:pt idx="1">
                  <c:v>1.0</c:v>
                </c:pt>
              </c:numCache>
            </c:numRef>
          </c:val>
        </c:ser>
        <c:ser>
          <c:idx val="3"/>
          <c:order val="3"/>
          <c:tx>
            <c:strRef>
              <c:f>hope!$A$15</c:f>
              <c:strCache>
                <c:ptCount val="1"/>
                <c:pt idx="0">
                  <c:v>Appreciation neg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hope!$B$15:$D$15</c:f>
              <c:numCache>
                <c:formatCode>General</c:formatCode>
                <c:ptCount val="3"/>
                <c:pt idx="0" formatCode="@">
                  <c:v>8.0</c:v>
                </c:pt>
              </c:numCache>
            </c:numRef>
          </c:val>
        </c:ser>
        <c:ser>
          <c:idx val="4"/>
          <c:order val="4"/>
          <c:tx>
            <c:strRef>
              <c:f>hope!$A$16</c:f>
              <c:strCache>
                <c:ptCount val="1"/>
              </c:strCache>
            </c:strRef>
          </c:tx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hope!$B$16:$D$16</c:f>
              <c:numCache>
                <c:formatCode>General</c:formatCode>
                <c:ptCount val="3"/>
                <c:pt idx="0" formatCode="@">
                  <c:v>0.0</c:v>
                </c:pt>
              </c:numCache>
            </c:numRef>
          </c:val>
        </c:ser>
        <c:ser>
          <c:idx val="5"/>
          <c:order val="5"/>
          <c:tx>
            <c:strRef>
              <c:f>hope!$A$17</c:f>
              <c:strCache>
                <c:ptCount val="1"/>
                <c:pt idx="0">
                  <c:v>Appreciation pos</c:v>
                </c:pt>
              </c:strCache>
            </c:strRef>
          </c:tx>
          <c:spPr>
            <a:solidFill>
              <a:srgbClr val="008000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hope!$B$17:$D$17</c:f>
              <c:numCache>
                <c:formatCode>General</c:formatCode>
                <c:ptCount val="3"/>
                <c:pt idx="0" formatCode="@">
                  <c:v>1.0</c:v>
                </c:pt>
              </c:numCache>
            </c:numRef>
          </c:val>
        </c:ser>
        <c:ser>
          <c:idx val="6"/>
          <c:order val="6"/>
          <c:tx>
            <c:strRef>
              <c:f>hope!$A$18</c:f>
              <c:strCache>
                <c:ptCount val="1"/>
                <c:pt idx="0">
                  <c:v>Judgement neg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hope!$B$18:$D$18</c:f>
              <c:numCache>
                <c:formatCode>@</c:formatCode>
                <c:ptCount val="3"/>
                <c:pt idx="1">
                  <c:v>9.0</c:v>
                </c:pt>
                <c:pt idx="2">
                  <c:v>3.0</c:v>
                </c:pt>
              </c:numCache>
            </c:numRef>
          </c:val>
        </c:ser>
        <c:ser>
          <c:idx val="7"/>
          <c:order val="7"/>
          <c:tx>
            <c:strRef>
              <c:f>hope!$A$19</c:f>
              <c:strCache>
                <c:ptCount val="1"/>
              </c:strCache>
            </c:strRef>
          </c:tx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hope!$B$19:$D$19</c:f>
              <c:numCache>
                <c:formatCode>General</c:formatCode>
                <c:ptCount val="3"/>
              </c:numCache>
            </c:numRef>
          </c:val>
        </c:ser>
        <c:ser>
          <c:idx val="8"/>
          <c:order val="8"/>
          <c:tx>
            <c:strRef>
              <c:f>hope!$A$20</c:f>
              <c:strCache>
                <c:ptCount val="1"/>
                <c:pt idx="0">
                  <c:v>Judgement pos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hope!$B$11:$D$11</c:f>
              <c:strCache>
                <c:ptCount val="3"/>
                <c:pt idx="0">
                  <c:v>Australia as Land</c:v>
                </c:pt>
                <c:pt idx="1">
                  <c:v>Australia as Colony</c:v>
                </c:pt>
                <c:pt idx="2">
                  <c:v>Europe/Europeans</c:v>
                </c:pt>
              </c:strCache>
            </c:strRef>
          </c:cat>
          <c:val>
            <c:numRef>
              <c:f>hope!$B$20:$D$20</c:f>
              <c:numCache>
                <c:formatCode>General</c:formatCode>
                <c:ptCount val="3"/>
              </c:numCache>
            </c:numRef>
          </c:val>
        </c:ser>
        <c:overlap val="100"/>
        <c:axId val="583744552"/>
        <c:axId val="583122920"/>
      </c:barChart>
      <c:catAx>
        <c:axId val="583744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targets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583122920"/>
        <c:crosses val="autoZero"/>
        <c:auto val="1"/>
        <c:lblAlgn val="ctr"/>
        <c:lblOffset val="100"/>
      </c:catAx>
      <c:valAx>
        <c:axId val="583122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type/ratio of instances of attitude</a:t>
                </a:r>
              </a:p>
            </c:rich>
          </c:tx>
          <c:layout/>
        </c:title>
        <c:numFmt formatCode="@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3744552"/>
        <c:crosses val="autoZero"/>
        <c:crossBetween val="between"/>
      </c:valAx>
    </c:plotArea>
    <c:legend>
      <c:legendPos val="r"/>
      <c:legendEntry>
        <c:idx val="7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60648896160707"/>
          <c:y val="0.27458968996063"/>
          <c:w val="0.233238004340367"/>
          <c:h val="0.310295890748031"/>
        </c:manualLayout>
      </c:layout>
      <c:spPr>
        <a:noFill/>
        <a:ln w="0" cap="flat" cmpd="sng" algn="ctr">
          <a:noFill/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600">
              <a:latin typeface="Arial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"The Dead Heart"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'dead heart'!$A$6</c:f>
              <c:strCache>
                <c:ptCount val="1"/>
                <c:pt idx="0">
                  <c:v>Affect neg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heart'!$B$6:$D$6</c:f>
              <c:numCache>
                <c:formatCode>General</c:formatCode>
                <c:ptCount val="3"/>
                <c:pt idx="2">
                  <c:v>4.0</c:v>
                </c:pt>
              </c:numCache>
            </c:numRef>
          </c:val>
        </c:ser>
        <c:ser>
          <c:idx val="1"/>
          <c:order val="1"/>
          <c:tx>
            <c:strRef>
              <c:f>'dead heart'!$A$7</c:f>
              <c:strCache>
                <c:ptCount val="1"/>
              </c:strCache>
            </c:strRef>
          </c:tx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heart'!$B$7:$D$7</c:f>
              <c:numCache>
                <c:formatCode>General</c:formatCode>
                <c:ptCount val="3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'dead heart'!$A$8</c:f>
              <c:strCache>
                <c:ptCount val="1"/>
                <c:pt idx="0">
                  <c:v>Affect pos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heart'!$B$8:$D$8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'dead heart'!$A$9</c:f>
              <c:strCache>
                <c:ptCount val="1"/>
                <c:pt idx="0">
                  <c:v>Appreciation neg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heart'!$B$9:$D$9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'dead heart'!$A$10</c:f>
              <c:strCache>
                <c:ptCount val="1"/>
              </c:strCache>
            </c:strRef>
          </c:tx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heart'!$B$10:$D$10</c:f>
              <c:numCache>
                <c:formatCode>General</c:formatCode>
                <c:ptCount val="3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'dead heart'!$A$11</c:f>
              <c:strCache>
                <c:ptCount val="1"/>
                <c:pt idx="0">
                  <c:v>Appreciation pos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heart'!$B$11:$D$11</c:f>
              <c:numCache>
                <c:formatCode>General</c:formatCode>
                <c:ptCount val="3"/>
                <c:pt idx="0">
                  <c:v>2.0</c:v>
                </c:pt>
                <c:pt idx="1">
                  <c:v>5.0</c:v>
                </c:pt>
              </c:numCache>
            </c:numRef>
          </c:val>
        </c:ser>
        <c:ser>
          <c:idx val="6"/>
          <c:order val="6"/>
          <c:tx>
            <c:strRef>
              <c:f>'dead heart'!$A$12</c:f>
              <c:strCache>
                <c:ptCount val="1"/>
                <c:pt idx="0">
                  <c:v>Judgement neg</c:v>
                </c:pt>
              </c:strCache>
            </c:strRef>
          </c:tx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heart'!$B$12:$D$12</c:f>
              <c:numCache>
                <c:formatCode>General</c:formatCode>
                <c:ptCount val="3"/>
                <c:pt idx="2">
                  <c:v>5.0</c:v>
                </c:pt>
              </c:numCache>
            </c:numRef>
          </c:val>
        </c:ser>
        <c:ser>
          <c:idx val="7"/>
          <c:order val="7"/>
          <c:tx>
            <c:strRef>
              <c:f>'dead heart'!$A$13</c:f>
              <c:strCache>
                <c:ptCount val="1"/>
              </c:strCache>
            </c:strRef>
          </c:tx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heart'!$B$13:$D$13</c:f>
              <c:numCache>
                <c:formatCode>General</c:formatCode>
                <c:ptCount val="3"/>
              </c:numCache>
            </c:numRef>
          </c:val>
        </c:ser>
        <c:ser>
          <c:idx val="8"/>
          <c:order val="8"/>
          <c:tx>
            <c:strRef>
              <c:f>'dead heart'!$A$14</c:f>
              <c:strCache>
                <c:ptCount val="1"/>
                <c:pt idx="0">
                  <c:v>Judgement pos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'dead heart'!$B$5:$D$5</c:f>
              <c:strCache>
                <c:ptCount val="3"/>
                <c:pt idx="0">
                  <c:v>Australia as Land</c:v>
                </c:pt>
                <c:pt idx="1">
                  <c:v>Aboriginal heritage</c:v>
                </c:pt>
                <c:pt idx="2">
                  <c:v>Europe/Europeans</c:v>
                </c:pt>
              </c:strCache>
            </c:strRef>
          </c:cat>
          <c:val>
            <c:numRef>
              <c:f>'dead heart'!$B$14:$D$14</c:f>
              <c:numCache>
                <c:formatCode>General</c:formatCode>
                <c:ptCount val="3"/>
                <c:pt idx="1">
                  <c:v>5.0</c:v>
                </c:pt>
              </c:numCache>
            </c:numRef>
          </c:val>
        </c:ser>
        <c:overlap val="100"/>
        <c:axId val="582631560"/>
        <c:axId val="583721544"/>
      </c:barChart>
      <c:catAx>
        <c:axId val="582631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"/>
                  </a:defRPr>
                </a:pPr>
                <a:r>
                  <a:rPr lang="en-US" sz="1400">
                    <a:latin typeface="Arial"/>
                  </a:rPr>
                  <a:t>targets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583721544"/>
        <c:crosses val="autoZero"/>
        <c:auto val="1"/>
        <c:lblAlgn val="ctr"/>
        <c:lblOffset val="100"/>
      </c:catAx>
      <c:valAx>
        <c:axId val="583721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>
                    <a:latin typeface="Arial"/>
                    <a:cs typeface="Arial"/>
                  </a:rPr>
                  <a:t>types/instances of Attitude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2631560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7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sz="1600">
              <a:latin typeface="Arial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percentage of  invoked attitude in 3 pieces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'[Workbook1.xlsx]copies'!$AR$71</c:f>
              <c:strCache>
                <c:ptCount val="1"/>
                <c:pt idx="0">
                  <c:v>Affect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'[Workbook1.xlsx]copies'!$AS$70:$AU$70</c:f>
              <c:strCache>
                <c:ptCount val="3"/>
                <c:pt idx="0">
                  <c:v>McKellar</c:v>
                </c:pt>
                <c:pt idx="1">
                  <c:v>Hope</c:v>
                </c:pt>
                <c:pt idx="2">
                  <c:v>Moginie</c:v>
                </c:pt>
              </c:strCache>
            </c:strRef>
          </c:cat>
          <c:val>
            <c:numRef>
              <c:f>'[Workbook1.xlsx]copies'!$AS$71:$AU$71</c:f>
              <c:numCache>
                <c:formatCode>General</c:formatCode>
                <c:ptCount val="3"/>
                <c:pt idx="0">
                  <c:v>46.0</c:v>
                </c:pt>
                <c:pt idx="1">
                  <c:v>50.0</c:v>
                </c:pt>
                <c:pt idx="2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'[Workbook1.xlsx]copies'!$AR$72</c:f>
              <c:strCache>
                <c:ptCount val="1"/>
                <c:pt idx="0">
                  <c:v>Appreciation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'[Workbook1.xlsx]copies'!$AS$70:$AU$70</c:f>
              <c:strCache>
                <c:ptCount val="3"/>
                <c:pt idx="0">
                  <c:v>McKellar</c:v>
                </c:pt>
                <c:pt idx="1">
                  <c:v>Hope</c:v>
                </c:pt>
                <c:pt idx="2">
                  <c:v>Moginie</c:v>
                </c:pt>
              </c:strCache>
            </c:strRef>
          </c:cat>
          <c:val>
            <c:numRef>
              <c:f>'[Workbook1.xlsx]copies'!$AS$72:$AU$72</c:f>
              <c:numCache>
                <c:formatCode>General</c:formatCode>
                <c:ptCount val="3"/>
                <c:pt idx="0">
                  <c:v>20.0</c:v>
                </c:pt>
                <c:pt idx="1">
                  <c:v>33.0</c:v>
                </c:pt>
                <c:pt idx="2">
                  <c:v>80.0</c:v>
                </c:pt>
              </c:numCache>
            </c:numRef>
          </c:val>
        </c:ser>
        <c:ser>
          <c:idx val="2"/>
          <c:order val="2"/>
          <c:tx>
            <c:strRef>
              <c:f>'[Workbook1.xlsx]copies'!$AR$73</c:f>
              <c:strCache>
                <c:ptCount val="1"/>
                <c:pt idx="0">
                  <c:v>Judgement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'[Workbook1.xlsx]copies'!$AS$70:$AU$70</c:f>
              <c:strCache>
                <c:ptCount val="3"/>
                <c:pt idx="0">
                  <c:v>McKellar</c:v>
                </c:pt>
                <c:pt idx="1">
                  <c:v>Hope</c:v>
                </c:pt>
                <c:pt idx="2">
                  <c:v>Moginie</c:v>
                </c:pt>
              </c:strCache>
            </c:strRef>
          </c:cat>
          <c:val>
            <c:numRef>
              <c:f>'[Workbook1.xlsx]copies'!$AS$73:$AU$73</c:f>
              <c:numCache>
                <c:formatCode>General</c:formatCode>
                <c:ptCount val="3"/>
                <c:pt idx="0">
                  <c:v>0.0</c:v>
                </c:pt>
                <c:pt idx="1">
                  <c:v>42.0</c:v>
                </c:pt>
                <c:pt idx="2">
                  <c:v>100.0</c:v>
                </c:pt>
              </c:numCache>
            </c:numRef>
          </c:val>
        </c:ser>
        <c:axId val="583502712"/>
        <c:axId val="583269496"/>
      </c:barChart>
      <c:catAx>
        <c:axId val="583502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smtClean="0">
                    <a:latin typeface="Arial"/>
                    <a:cs typeface="Arial"/>
                  </a:rPr>
                  <a:t> </a:t>
                </a:r>
                <a:r>
                  <a:rPr lang="en-US" sz="1400" dirty="0">
                    <a:latin typeface="Arial"/>
                    <a:cs typeface="Arial"/>
                  </a:rPr>
                  <a:t>texts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>
                <a:latin typeface="Arial"/>
                <a:cs typeface="Arial"/>
              </a:defRPr>
            </a:pPr>
            <a:endParaRPr lang="en-US"/>
          </a:p>
        </c:txPr>
        <c:crossAx val="583269496"/>
        <c:crosses val="autoZero"/>
        <c:auto val="1"/>
        <c:lblAlgn val="ctr"/>
        <c:lblOffset val="100"/>
      </c:catAx>
      <c:valAx>
        <c:axId val="583269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percentage of instances</a:t>
                </a:r>
              </a:p>
            </c:rich>
          </c:tx>
          <c:layout/>
        </c:title>
        <c:numFmt formatCode="General" sourceLinked="1"/>
        <c:tickLblPos val="nextTo"/>
        <c:crossAx val="583502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Arial"/>
              <a:cs typeface="Arial"/>
            </a:defRPr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C1954-0258-6542-9D04-8B0CC092B776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B62F-B84B-494D-9F7C-03203671145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B62F-B84B-494D-9F7C-032036711453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17526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a typeface="+mn-ea"/>
              <a:cs typeface="+mn-cs"/>
            </a:endParaRPr>
          </a:p>
        </p:txBody>
      </p:sp>
      <p:sp>
        <p:nvSpPr>
          <p:cNvPr id="5" name="Rectangle 92"/>
          <p:cNvSpPr>
            <a:spLocks noChangeArrowheads="1"/>
          </p:cNvSpPr>
          <p:nvPr/>
        </p:nvSpPr>
        <p:spPr bwMode="auto">
          <a:xfrm>
            <a:off x="533400" y="6400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en-GB" sz="2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6169" name="Rectangle 89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871663"/>
            <a:ext cx="8286750" cy="360362"/>
          </a:xfrm>
        </p:spPr>
        <p:txBody>
          <a:bodyPr/>
          <a:lstStyle>
            <a:lvl1pPr>
              <a:buClr>
                <a:schemeClr val="accent1"/>
              </a:buClr>
              <a:defRPr b="1">
                <a:solidFill>
                  <a:srgbClr val="F0B001"/>
                </a:solidFill>
              </a:defRPr>
            </a:lvl1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/>
          </p:nvPr>
        </p:nvSpPr>
        <p:spPr>
          <a:xfrm>
            <a:off x="515938" y="304800"/>
            <a:ext cx="6265862" cy="990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90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731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76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715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1871663"/>
            <a:ext cx="4065587" cy="369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871663"/>
            <a:ext cx="4067175" cy="369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745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304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969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201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33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73050"/>
            <a:ext cx="6477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133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09600" y="6400800"/>
            <a:ext cx="815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 smtClean="0"/>
              <a:t>June 22, 2006</a:t>
            </a:r>
            <a:endParaRPr lang="en-GB" sz="2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1274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154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304800"/>
            <a:ext cx="2079625" cy="5257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38" y="304800"/>
            <a:ext cx="6091237" cy="5257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09600" y="6400800"/>
            <a:ext cx="815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 smtClean="0"/>
              <a:t>June 22, 2006</a:t>
            </a:r>
            <a:endParaRPr lang="en-GB" sz="2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4688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508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6265862" cy="990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4038" y="1871663"/>
            <a:ext cx="4065587" cy="369093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2025" y="1871663"/>
            <a:ext cx="4067175" cy="3690937"/>
          </a:xfrm>
        </p:spPr>
        <p:txBody>
          <a:bodyPr/>
          <a:lstStyle/>
          <a:p>
            <a:pPr lvl="0"/>
            <a:r>
              <a:rPr lang="en-AU" noProof="0" smtClean="0"/>
              <a:t>Click icon to add clip art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3638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6265862" cy="990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4038" y="1871663"/>
            <a:ext cx="8285162" cy="17684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038" y="3792538"/>
            <a:ext cx="8285162" cy="177006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8846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2961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296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17526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a typeface="+mn-ea"/>
              <a:cs typeface="+mn-cs"/>
            </a:endParaRPr>
          </a:p>
        </p:txBody>
      </p:sp>
      <p:sp>
        <p:nvSpPr>
          <p:cNvPr id="5" name="Rectangle 92"/>
          <p:cNvSpPr>
            <a:spLocks noChangeArrowheads="1"/>
          </p:cNvSpPr>
          <p:nvPr/>
        </p:nvSpPr>
        <p:spPr bwMode="auto">
          <a:xfrm>
            <a:off x="533400" y="6400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en-GB" sz="2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6169" name="Rectangle 89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871663"/>
            <a:ext cx="8286750" cy="360362"/>
          </a:xfrm>
        </p:spPr>
        <p:txBody>
          <a:bodyPr/>
          <a:lstStyle>
            <a:lvl1pPr>
              <a:buClr>
                <a:schemeClr val="accent1"/>
              </a:buClr>
              <a:defRPr b="1">
                <a:solidFill>
                  <a:srgbClr val="F0B001"/>
                </a:solidFill>
              </a:defRPr>
            </a:lvl1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8" name="Vertical Title 7"/>
          <p:cNvSpPr>
            <a:spLocks noGrp="1"/>
          </p:cNvSpPr>
          <p:nvPr>
            <p:ph type="title"/>
          </p:nvPr>
        </p:nvSpPr>
        <p:spPr>
          <a:xfrm>
            <a:off x="515938" y="304800"/>
            <a:ext cx="6265862" cy="990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0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3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9766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7159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1871663"/>
            <a:ext cx="4065587" cy="369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871663"/>
            <a:ext cx="4067175" cy="369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452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041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693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2012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33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73050"/>
            <a:ext cx="6477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133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09600" y="6400800"/>
            <a:ext cx="815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 smtClean="0"/>
              <a:t>June 22, 2006</a:t>
            </a:r>
            <a:endParaRPr lang="en-GB" sz="2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274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1549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304800"/>
            <a:ext cx="2079625" cy="5257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38" y="304800"/>
            <a:ext cx="6091237" cy="5257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09600" y="6400800"/>
            <a:ext cx="815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 smtClean="0"/>
              <a:t>June 22, 2006</a:t>
            </a:r>
            <a:endParaRPr lang="en-GB" sz="2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68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0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6265862" cy="990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4038" y="1871663"/>
            <a:ext cx="4065587" cy="369093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2025" y="1871663"/>
            <a:ext cx="4067175" cy="3690937"/>
          </a:xfrm>
        </p:spPr>
        <p:txBody>
          <a:bodyPr/>
          <a:lstStyle/>
          <a:p>
            <a:pPr lvl="0"/>
            <a:r>
              <a:rPr lang="en-AU" noProof="0" smtClean="0"/>
              <a:t>Click icon to add clip art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63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6265862" cy="990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4038" y="1871663"/>
            <a:ext cx="8285162" cy="17684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038" y="3792538"/>
            <a:ext cx="8285162" cy="177006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846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296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899F-12CF-A741-9FC2-CC13D688E06C}" type="datetimeFigureOut">
              <a:rPr lang="en-US" smtClean="0"/>
              <a:pPr/>
              <a:t>4/9/14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B899-A0C6-5941-B764-1438A4F63C4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Text Box 133"/>
          <p:cNvSpPr txBox="1">
            <a:spLocks noChangeArrowheads="1"/>
          </p:cNvSpPr>
          <p:nvPr/>
        </p:nvSpPr>
        <p:spPr bwMode="auto">
          <a:xfrm>
            <a:off x="2498725" y="3336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58" name="Text Box 134"/>
          <p:cNvSpPr txBox="1">
            <a:spLocks noChangeArrowheads="1"/>
          </p:cNvSpPr>
          <p:nvPr/>
        </p:nvSpPr>
        <p:spPr bwMode="auto">
          <a:xfrm>
            <a:off x="2498725" y="310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8" name="Rectangle 135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304800"/>
            <a:ext cx="6265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9" name="Rectangle 1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871663"/>
            <a:ext cx="828516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61" name="Line 13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AU">
              <a:ea typeface="+mn-ea"/>
              <a:cs typeface="+mn-cs"/>
            </a:endParaRPr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auto">
          <a:xfrm>
            <a:off x="533400" y="6400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en-GB" sz="2200">
              <a:solidFill>
                <a:schemeClr val="accent1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905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har char="•"/>
        <a:defRPr sz="2200">
          <a:solidFill>
            <a:srgbClr val="800000"/>
          </a:solidFill>
          <a:latin typeface="+mn-lt"/>
          <a:ea typeface="ＭＳ Ｐゴシック" charset="-128"/>
        </a:defRPr>
      </a:lvl2pPr>
      <a:lvl3pPr marL="571500" indent="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Font typeface="Symbol" charset="0"/>
        <a:buChar char="-"/>
        <a:defRPr sz="2400">
          <a:solidFill>
            <a:srgbClr val="800000"/>
          </a:solidFill>
          <a:latin typeface="+mn-lt"/>
          <a:ea typeface="ＭＳ Ｐゴシック" charset="-128"/>
        </a:defRPr>
      </a:lvl3pPr>
      <a:lvl4pPr marL="762000" indent="609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  <a:ea typeface="ＭＳ Ｐゴシック" charset="-128"/>
        </a:defRPr>
      </a:lvl4pPr>
      <a:lvl5pPr marL="2247900" indent="-12954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charset="-128"/>
        </a:defRPr>
      </a:lvl5pPr>
      <a:lvl6pPr marL="27051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6pPr>
      <a:lvl7pPr marL="31623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7pPr>
      <a:lvl8pPr marL="36195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8pPr>
      <a:lvl9pPr marL="40767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Text Box 133"/>
          <p:cNvSpPr txBox="1">
            <a:spLocks noChangeArrowheads="1"/>
          </p:cNvSpPr>
          <p:nvPr/>
        </p:nvSpPr>
        <p:spPr bwMode="auto">
          <a:xfrm>
            <a:off x="2498725" y="3336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58" name="Text Box 134"/>
          <p:cNvSpPr txBox="1">
            <a:spLocks noChangeArrowheads="1"/>
          </p:cNvSpPr>
          <p:nvPr/>
        </p:nvSpPr>
        <p:spPr bwMode="auto">
          <a:xfrm>
            <a:off x="2498725" y="310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8" name="Rectangle 135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304800"/>
            <a:ext cx="6265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9" name="Rectangle 1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871663"/>
            <a:ext cx="828516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auto">
          <a:xfrm>
            <a:off x="533400" y="6400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en-GB" sz="2200">
              <a:solidFill>
                <a:schemeClr val="accent1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905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har char="•"/>
        <a:defRPr sz="2200">
          <a:solidFill>
            <a:srgbClr val="800000"/>
          </a:solidFill>
          <a:latin typeface="+mn-lt"/>
          <a:ea typeface="ＭＳ Ｐゴシック" charset="-128"/>
        </a:defRPr>
      </a:lvl2pPr>
      <a:lvl3pPr marL="571500" indent="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Font typeface="Symbol" charset="0"/>
        <a:buChar char="-"/>
        <a:defRPr sz="2400">
          <a:solidFill>
            <a:srgbClr val="800000"/>
          </a:solidFill>
          <a:latin typeface="+mn-lt"/>
          <a:ea typeface="ＭＳ Ｐゴシック" charset="-128"/>
        </a:defRPr>
      </a:lvl3pPr>
      <a:lvl4pPr marL="762000" indent="609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  <a:ea typeface="ＭＳ Ｐゴシック" charset="-128"/>
        </a:defRPr>
      </a:lvl4pPr>
      <a:lvl5pPr marL="2247900" indent="-12954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charset="-128"/>
        </a:defRPr>
      </a:lvl5pPr>
      <a:lvl6pPr marL="27051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6pPr>
      <a:lvl7pPr marL="31623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7pPr>
      <a:lvl8pPr marL="36195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8pPr>
      <a:lvl9pPr marL="4076700" indent="-1295400" algn="l" rtl="0" eaLnBrk="1" fontAlgn="base" hangingPunct="1">
        <a:spcBef>
          <a:spcPct val="20000"/>
        </a:spcBef>
        <a:spcAft>
          <a:spcPct val="0"/>
        </a:spcAft>
        <a:defRPr sz="2200">
          <a:solidFill>
            <a:srgbClr val="DDDDDD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youtu.be/16bFBzx7I_0" TargetMode="External"/><Relationship Id="rId3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1.xml"/><Relationship Id="rId3" Type="http://schemas.openxmlformats.org/officeDocument/2006/relationships/package" Target="../embeddings/Microsoft_Excel_Sheet1.xlsx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1.xml"/><Relationship Id="rId3" Type="http://schemas.openxmlformats.org/officeDocument/2006/relationships/package" Target="../embeddings/Microsoft_Excel_Sheet2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DeadHeart%20attNproc.doc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youtu.be/6pKPNnk-JhE?t=48s" TargetMode="External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2450" y="1871662"/>
            <a:ext cx="8286750" cy="871537"/>
          </a:xfrm>
        </p:spPr>
        <p:txBody>
          <a:bodyPr/>
          <a:lstStyle/>
          <a:p>
            <a:pPr>
              <a:buNone/>
            </a:pPr>
            <a:r>
              <a:rPr lang="en-AU" sz="2400" dirty="0" smtClean="0">
                <a:solidFill>
                  <a:srgbClr val="DD6B0D"/>
                </a:solidFill>
                <a:latin typeface="Arial"/>
                <a:cs typeface="Arial"/>
              </a:rPr>
              <a:t>In song and poem</a:t>
            </a:r>
            <a:endParaRPr lang="en-AU" sz="2400" dirty="0">
              <a:solidFill>
                <a:srgbClr val="DD6B0D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latin typeface="Arial"/>
                <a:cs typeface="Arial"/>
              </a:rPr>
              <a:t>Australian attitudes</a:t>
            </a:r>
            <a:endParaRPr lang="en-AU" sz="4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Dr </a:t>
            </a:r>
            <a:r>
              <a:rPr lang="en-AU" dirty="0" err="1" smtClean="0">
                <a:solidFill>
                  <a:srgbClr val="800000"/>
                </a:solidFill>
              </a:rPr>
              <a:t>Alexanne</a:t>
            </a:r>
            <a:r>
              <a:rPr lang="en-AU" dirty="0" smtClean="0">
                <a:solidFill>
                  <a:srgbClr val="800000"/>
                </a:solidFill>
              </a:rPr>
              <a:t> Don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Hong Kong University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April, 2014</a:t>
            </a:r>
            <a:endParaRPr lang="en-A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561262" cy="990600"/>
          </a:xfrm>
        </p:spPr>
        <p:txBody>
          <a:bodyPr/>
          <a:lstStyle/>
          <a:p>
            <a:r>
              <a:rPr lang="en-AU" dirty="0" smtClean="0"/>
              <a:t>If it were not an icon, someone could not have re-</a:t>
            </a:r>
            <a:r>
              <a:rPr lang="en-AU" dirty="0" err="1" smtClean="0"/>
              <a:t>semioticised</a:t>
            </a:r>
            <a:r>
              <a:rPr lang="en-AU" dirty="0" smtClean="0"/>
              <a:t> the lines in this way..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AU" dirty="0" smtClean="0"/>
              <a:t>I love a plundered country,</a:t>
            </a:r>
          </a:p>
          <a:p>
            <a:pPr marL="457200" indent="-457200">
              <a:buNone/>
            </a:pPr>
            <a:r>
              <a:rPr lang="en-AU" dirty="0" smtClean="0"/>
              <a:t>A land of corporate gains...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637462" cy="990600"/>
          </a:xfrm>
        </p:spPr>
        <p:txBody>
          <a:bodyPr/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who wrote the original and when?</a:t>
            </a:r>
            <a:b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AU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I love a sunburnt country</a:t>
            </a:r>
          </a:p>
          <a:p>
            <a:pPr>
              <a:buNone/>
            </a:pPr>
            <a:r>
              <a:rPr lang="en-AU" i="1" dirty="0" smtClean="0"/>
              <a:t>A land of sweeping plains,</a:t>
            </a:r>
          </a:p>
          <a:p>
            <a:pPr>
              <a:buNone/>
            </a:pPr>
            <a:r>
              <a:rPr lang="en-AU" i="1" dirty="0" smtClean="0"/>
              <a:t>Of ragged mountain ranges,</a:t>
            </a:r>
          </a:p>
          <a:p>
            <a:pPr>
              <a:buNone/>
            </a:pPr>
            <a:r>
              <a:rPr lang="en-AU" i="1" dirty="0" smtClean="0"/>
              <a:t>Of drought and flooding rains,</a:t>
            </a:r>
          </a:p>
          <a:p>
            <a:pPr>
              <a:buNone/>
            </a:pPr>
            <a:r>
              <a:rPr lang="en-AU" i="1" dirty="0" smtClean="0"/>
              <a:t>I love her far horizons,</a:t>
            </a:r>
          </a:p>
          <a:p>
            <a:pPr>
              <a:buNone/>
            </a:pPr>
            <a:r>
              <a:rPr lang="en-AU" i="1" dirty="0" smtClean="0"/>
              <a:t>I love her jewel sea,</a:t>
            </a:r>
          </a:p>
          <a:p>
            <a:pPr>
              <a:buNone/>
            </a:pPr>
            <a:r>
              <a:rPr lang="en-AU" i="1" dirty="0" smtClean="0"/>
              <a:t>Her beauty and her terror –</a:t>
            </a:r>
          </a:p>
          <a:p>
            <a:pPr>
              <a:buNone/>
            </a:pPr>
            <a:r>
              <a:rPr lang="en-AU" i="1" dirty="0" smtClean="0"/>
              <a:t>The wide brown land for me.</a:t>
            </a:r>
          </a:p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4038" y="5562600"/>
            <a:ext cx="683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790401"/>
                </a:solidFill>
              </a:rPr>
              <a:t>Dorothea </a:t>
            </a:r>
            <a:r>
              <a:rPr lang="en-AU" sz="2400" dirty="0" err="1" smtClean="0">
                <a:solidFill>
                  <a:srgbClr val="790401"/>
                </a:solidFill>
              </a:rPr>
              <a:t>McKellar</a:t>
            </a:r>
            <a:r>
              <a:rPr lang="en-AU" sz="2400" dirty="0" smtClean="0">
                <a:solidFill>
                  <a:srgbClr val="790401"/>
                </a:solidFill>
              </a:rPr>
              <a:t>, 1</a:t>
            </a:r>
            <a:r>
              <a:rPr lang="en-AU" sz="2400" baseline="30000" dirty="0" smtClean="0">
                <a:solidFill>
                  <a:srgbClr val="790401"/>
                </a:solidFill>
              </a:rPr>
              <a:t>st</a:t>
            </a:r>
            <a:r>
              <a:rPr lang="en-AU" sz="2400" dirty="0" smtClean="0">
                <a:solidFill>
                  <a:srgbClr val="790401"/>
                </a:solidFill>
              </a:rPr>
              <a:t> published 1908</a:t>
            </a:r>
            <a:endParaRPr lang="en-AU" sz="2400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170862" cy="990600"/>
          </a:xfrm>
        </p:spPr>
        <p:txBody>
          <a:bodyPr/>
          <a:lstStyle/>
          <a:p>
            <a:r>
              <a:rPr lang="en-AU" sz="3300" b="0" dirty="0" smtClean="0"/>
              <a:t>The 1</a:t>
            </a:r>
            <a:r>
              <a:rPr lang="en-AU" sz="3300" b="0" baseline="30000" dirty="0" smtClean="0"/>
              <a:t>st</a:t>
            </a:r>
            <a:r>
              <a:rPr lang="en-AU" sz="3300" b="0" dirty="0" smtClean="0"/>
              <a:t> stanza repudiates the ‘English’ gaze</a:t>
            </a:r>
            <a:endParaRPr lang="en-AU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066800"/>
            <a:ext cx="8285162" cy="5486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sz="1800" i="1" dirty="0" smtClean="0"/>
              <a:t>1. The love of field and coppice,</a:t>
            </a:r>
          </a:p>
          <a:p>
            <a:pPr>
              <a:buNone/>
            </a:pPr>
            <a:r>
              <a:rPr lang="en-AU" sz="1800" i="1" dirty="0" smtClean="0"/>
              <a:t>Of green and shaded Lanes,</a:t>
            </a:r>
          </a:p>
          <a:p>
            <a:pPr>
              <a:buNone/>
            </a:pPr>
            <a:r>
              <a:rPr lang="en-AU" sz="1800" i="1" dirty="0" smtClean="0"/>
              <a:t>Of ordered woods and gardens,</a:t>
            </a:r>
          </a:p>
          <a:p>
            <a:pPr>
              <a:buNone/>
            </a:pPr>
            <a:r>
              <a:rPr lang="en-AU" sz="1800" i="1" dirty="0" smtClean="0"/>
              <a:t>Is running in your veins;</a:t>
            </a:r>
          </a:p>
          <a:p>
            <a:pPr>
              <a:buNone/>
            </a:pPr>
            <a:r>
              <a:rPr lang="en-AU" sz="1800" i="1" dirty="0" smtClean="0"/>
              <a:t>Strong love of grey-blue distance,</a:t>
            </a:r>
          </a:p>
          <a:p>
            <a:pPr>
              <a:buNone/>
            </a:pPr>
            <a:r>
              <a:rPr lang="en-AU" sz="1800" i="1" dirty="0" smtClean="0"/>
              <a:t>Brown streams and soft, dim skies –</a:t>
            </a:r>
          </a:p>
          <a:p>
            <a:pPr>
              <a:buNone/>
            </a:pPr>
            <a:r>
              <a:rPr lang="en-AU" sz="1800" i="1" dirty="0" smtClean="0"/>
              <a:t>I know but cannot share it,</a:t>
            </a:r>
          </a:p>
          <a:p>
            <a:pPr>
              <a:buNone/>
            </a:pPr>
            <a:r>
              <a:rPr lang="en-AU" sz="1800" i="1" dirty="0" smtClean="0"/>
              <a:t>My love is otherwise.</a:t>
            </a:r>
          </a:p>
          <a:p>
            <a:pPr>
              <a:buNone/>
            </a:pPr>
            <a:endParaRPr lang="en-AU" sz="1800" i="1" dirty="0" smtClean="0"/>
          </a:p>
          <a:p>
            <a:pPr>
              <a:buNone/>
            </a:pPr>
            <a:r>
              <a:rPr lang="en-AU" sz="1800" i="1" dirty="0" smtClean="0"/>
              <a:t>2. I love a sunburnt country</a:t>
            </a:r>
          </a:p>
          <a:p>
            <a:pPr>
              <a:buNone/>
            </a:pPr>
            <a:r>
              <a:rPr lang="en-AU" sz="1800" i="1" dirty="0" smtClean="0"/>
              <a:t>A land of sweeping plains,</a:t>
            </a:r>
          </a:p>
          <a:p>
            <a:pPr>
              <a:buNone/>
            </a:pPr>
            <a:r>
              <a:rPr lang="en-AU" sz="1800" i="1" dirty="0" smtClean="0"/>
              <a:t>Of ragged mountain ranges,</a:t>
            </a:r>
          </a:p>
          <a:p>
            <a:pPr>
              <a:buNone/>
            </a:pPr>
            <a:r>
              <a:rPr lang="en-AU" sz="1800" i="1" dirty="0" smtClean="0"/>
              <a:t>Of drought and flooding rains,</a:t>
            </a:r>
          </a:p>
          <a:p>
            <a:pPr>
              <a:buNone/>
            </a:pPr>
            <a:r>
              <a:rPr lang="en-AU" sz="1800" i="1" dirty="0" smtClean="0"/>
              <a:t>I love her far horizons,</a:t>
            </a:r>
          </a:p>
          <a:p>
            <a:pPr>
              <a:buNone/>
            </a:pPr>
            <a:r>
              <a:rPr lang="en-AU" sz="1800" i="1" dirty="0" smtClean="0"/>
              <a:t>I love her jewel sea,</a:t>
            </a:r>
          </a:p>
          <a:p>
            <a:pPr>
              <a:buNone/>
            </a:pPr>
            <a:r>
              <a:rPr lang="en-AU" sz="1800" i="1" dirty="0" smtClean="0"/>
              <a:t>Her beauty and her terror –</a:t>
            </a:r>
          </a:p>
          <a:p>
            <a:pPr>
              <a:buNone/>
            </a:pPr>
            <a:r>
              <a:rPr lang="en-AU" sz="1800" i="1" dirty="0" smtClean="0"/>
              <a:t>The wide brown land for me</a:t>
            </a:r>
            <a:r>
              <a:rPr lang="en-AU" i="1" dirty="0" smtClean="0"/>
              <a:t>.</a:t>
            </a:r>
          </a:p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Here’s the rest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1600199"/>
            <a:ext cx="4065587" cy="52578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3. The tragic ring-barked forests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Stark white beneath the moon,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The sapphire-misted mountains,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The hot gold hush of noon.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Green tangle of the brushes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Where lithe lianas coil,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And orchids deck the tree-tops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And ferns the crimson soil.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 4. Core of my heart, my country!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Her pitiless blue sky,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When sick at heart around us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We see the cattle die -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But then the grey clouds gather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And we can bless again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The drumming of an army,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The steady, soaking rain.</a:t>
            </a:r>
          </a:p>
          <a:p>
            <a:endParaRPr lang="en-AU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600199"/>
            <a:ext cx="4067175" cy="5029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5. Core of my heart, my country!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Land of the Rainbow Gold,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For flood and fire and famine,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She pays us back threefold;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Over the thirsty paddocks,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   Watch, after many days,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The filmy veil of greenness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That thickens as we gaze.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 6. An opal-hearted country,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A wilful, lavish land -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All you who have not loved her,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You will not understand -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Though Earth holds many</a:t>
            </a:r>
            <a:r>
              <a:rPr lang="en-AU" sz="1800" u="sng" dirty="0" smtClean="0">
                <a:latin typeface="Arial"/>
                <a:cs typeface="Arial"/>
              </a:rPr>
              <a:t> </a:t>
            </a:r>
            <a:r>
              <a:rPr lang="en-AU" sz="1800" dirty="0" smtClean="0">
                <a:latin typeface="Arial"/>
                <a:cs typeface="Arial"/>
              </a:rPr>
              <a:t>splendours,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Wherever I may die,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I know to what brown Country</a:t>
            </a:r>
          </a:p>
          <a:p>
            <a:pPr>
              <a:buNone/>
            </a:pPr>
            <a:r>
              <a:rPr lang="en-AU" sz="1800" dirty="0" smtClean="0">
                <a:latin typeface="Arial"/>
                <a:cs typeface="Arial"/>
              </a:rPr>
              <a:t>      My homing thoughts will fly.</a:t>
            </a:r>
          </a:p>
          <a:p>
            <a:pPr>
              <a:buNone/>
            </a:pPr>
            <a:endParaRPr lang="en-AU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323262" cy="990600"/>
          </a:xfrm>
        </p:spPr>
        <p:txBody>
          <a:bodyPr/>
          <a:lstStyle/>
          <a:p>
            <a:r>
              <a:rPr lang="en-AU" sz="3200" dirty="0" smtClean="0">
                <a:latin typeface="Arial"/>
                <a:cs typeface="Arial"/>
              </a:rPr>
              <a:t>Who appraises and what is appraised?</a:t>
            </a:r>
            <a:endParaRPr lang="en-AU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600201"/>
            <a:ext cx="8285162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There are </a:t>
            </a:r>
            <a:r>
              <a:rPr lang="en-AU" b="1" dirty="0" smtClean="0"/>
              <a:t>two sources</a:t>
            </a:r>
            <a:r>
              <a:rPr lang="en-AU" dirty="0" smtClean="0"/>
              <a:t> of Attitude,</a:t>
            </a:r>
          </a:p>
          <a:p>
            <a:pPr>
              <a:buNone/>
            </a:pPr>
            <a:r>
              <a:rPr lang="en-AU" dirty="0" smtClean="0"/>
              <a:t> </a:t>
            </a:r>
          </a:p>
          <a:p>
            <a:pPr>
              <a:buNone/>
            </a:pPr>
            <a:r>
              <a:rPr lang="en-AU" b="1" dirty="0" smtClean="0"/>
              <a:t>two direct Targets</a:t>
            </a:r>
            <a:r>
              <a:rPr lang="en-AU" dirty="0" smtClean="0"/>
              <a:t> and </a:t>
            </a:r>
          </a:p>
          <a:p>
            <a:pPr>
              <a:buNone/>
            </a:pPr>
            <a:r>
              <a:rPr lang="en-AU" b="1" dirty="0" smtClean="0"/>
              <a:t>one indirect Target</a:t>
            </a:r>
            <a:r>
              <a:rPr lang="en-AU" dirty="0" smtClean="0"/>
              <a:t>…</a:t>
            </a:r>
          </a:p>
          <a:p>
            <a:pPr marL="685800" lvl="2" indent="-45720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323262" cy="990600"/>
          </a:xfrm>
        </p:spPr>
        <p:txBody>
          <a:bodyPr/>
          <a:lstStyle/>
          <a:p>
            <a:r>
              <a:rPr lang="en-AU" sz="3200" dirty="0" smtClean="0">
                <a:latin typeface="Arial"/>
                <a:cs typeface="Arial"/>
              </a:rPr>
              <a:t>Who appraises and what is appraised?</a:t>
            </a:r>
            <a:endParaRPr lang="en-AU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600201"/>
            <a:ext cx="8285162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Two sources of Attitude</a:t>
            </a:r>
            <a:r>
              <a:rPr lang="en-AU" dirty="0" smtClean="0"/>
              <a:t>: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	- </a:t>
            </a:r>
            <a:r>
              <a:rPr lang="en-AU" b="1" dirty="0" smtClean="0"/>
              <a:t>I</a:t>
            </a:r>
            <a:r>
              <a:rPr lang="en-AU" dirty="0" smtClean="0"/>
              <a:t> : writer (</a:t>
            </a:r>
            <a:r>
              <a:rPr lang="en-AU" dirty="0" err="1" smtClean="0"/>
              <a:t>McKellar</a:t>
            </a:r>
            <a:r>
              <a:rPr lang="en-AU" dirty="0" smtClean="0"/>
              <a:t>) </a:t>
            </a:r>
          </a:p>
          <a:p>
            <a:pPr>
              <a:buNone/>
            </a:pPr>
            <a:r>
              <a:rPr lang="en-AU" dirty="0" smtClean="0"/>
              <a:t>		as representative of we/white Australians</a:t>
            </a:r>
          </a:p>
          <a:p>
            <a:pPr>
              <a:buNone/>
            </a:pPr>
            <a:r>
              <a:rPr lang="en-AU" dirty="0" smtClean="0"/>
              <a:t>	- </a:t>
            </a:r>
            <a:r>
              <a:rPr lang="en-AU" b="1" dirty="0" smtClean="0"/>
              <a:t>You</a:t>
            </a:r>
            <a:r>
              <a:rPr lang="en-AU" dirty="0" smtClean="0"/>
              <a:t> : plural? </a:t>
            </a:r>
          </a:p>
          <a:p>
            <a:pPr>
              <a:buNone/>
            </a:pPr>
            <a:r>
              <a:rPr lang="en-AU" dirty="0" smtClean="0"/>
              <a:t>		attitude attributed to: </a:t>
            </a:r>
          </a:p>
          <a:p>
            <a:pPr>
              <a:buNone/>
            </a:pPr>
            <a:r>
              <a:rPr lang="en-AU" dirty="0" smtClean="0"/>
              <a:t>		‘you’ </a:t>
            </a:r>
            <a:r>
              <a:rPr lang="en-AU" dirty="0" err="1" smtClean="0">
                <a:sym typeface="Wingdings"/>
              </a:rPr>
              <a:t></a:t>
            </a:r>
            <a:r>
              <a:rPr lang="en-AU" dirty="0" smtClean="0">
                <a:sym typeface="Wingdings"/>
              </a:rPr>
              <a:t> Europeans</a:t>
            </a:r>
            <a:endParaRPr lang="en-AU" dirty="0" smtClean="0"/>
          </a:p>
          <a:p>
            <a:pPr marL="685800" lvl="2" indent="-45720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323262" cy="990600"/>
          </a:xfrm>
        </p:spPr>
        <p:txBody>
          <a:bodyPr/>
          <a:lstStyle/>
          <a:p>
            <a:r>
              <a:rPr lang="en-AU" sz="3200" dirty="0" smtClean="0">
                <a:latin typeface="Arial"/>
                <a:cs typeface="Arial"/>
              </a:rPr>
              <a:t>Who appraises and what is appraised?</a:t>
            </a:r>
            <a:endParaRPr lang="en-AU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600201"/>
            <a:ext cx="8285162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So ‘we’ Australians know, and can evaluate,</a:t>
            </a:r>
          </a:p>
          <a:p>
            <a:pPr>
              <a:buNone/>
            </a:pPr>
            <a:endParaRPr lang="en-AU" b="1" dirty="0" smtClean="0"/>
          </a:p>
          <a:p>
            <a:pPr>
              <a:buNone/>
            </a:pPr>
            <a:r>
              <a:rPr lang="en-AU" b="1" dirty="0" smtClean="0"/>
              <a:t>and ‘you’ Europeans do not understand, but we know how you evaluate.. </a:t>
            </a:r>
            <a:endParaRPr lang="en-AU" dirty="0" smtClean="0"/>
          </a:p>
          <a:p>
            <a:pPr marL="685800" lvl="2" indent="-45720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323262" cy="990600"/>
          </a:xfrm>
        </p:spPr>
        <p:txBody>
          <a:bodyPr/>
          <a:lstStyle/>
          <a:p>
            <a:r>
              <a:rPr lang="en-AU" sz="3200" dirty="0" smtClean="0">
                <a:latin typeface="Arial"/>
                <a:cs typeface="Arial"/>
              </a:rPr>
              <a:t>Who appraises and what is appraised?</a:t>
            </a:r>
            <a:endParaRPr lang="en-AU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600201"/>
            <a:ext cx="8285162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Two direct targets of Attitude</a:t>
            </a:r>
            <a:r>
              <a:rPr lang="en-AU" dirty="0" smtClean="0"/>
              <a:t>:</a:t>
            </a:r>
          </a:p>
          <a:p>
            <a:pPr marL="495300" lvl="1" indent="-457200">
              <a:buNone/>
            </a:pPr>
            <a:endParaRPr lang="en-AU" dirty="0" smtClean="0"/>
          </a:p>
          <a:p>
            <a:pPr marL="495300" lvl="1" indent="-457200">
              <a:buNone/>
            </a:pPr>
            <a:r>
              <a:rPr lang="en-AU" dirty="0" smtClean="0"/>
              <a:t>	- </a:t>
            </a:r>
            <a:r>
              <a:rPr lang="en-AU" i="1" dirty="0" smtClean="0"/>
              <a:t>grey-blue distance</a:t>
            </a:r>
            <a:r>
              <a:rPr lang="en-AU" dirty="0" smtClean="0"/>
              <a:t>, etc [European landforms]</a:t>
            </a:r>
          </a:p>
          <a:p>
            <a:pPr marL="495300" lvl="1" indent="-457200">
              <a:buNone/>
            </a:pPr>
            <a:r>
              <a:rPr lang="en-AU" dirty="0" smtClean="0"/>
              <a:t>	- </a:t>
            </a:r>
            <a:r>
              <a:rPr lang="en-AU" i="1" dirty="0" smtClean="0"/>
              <a:t>a sunburnt country</a:t>
            </a:r>
            <a:r>
              <a:rPr lang="en-AU" dirty="0" smtClean="0"/>
              <a:t>, etc [Australian landforms]</a:t>
            </a:r>
          </a:p>
          <a:p>
            <a:pPr marL="685800" lvl="2" indent="-45720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323262" cy="990600"/>
          </a:xfrm>
        </p:spPr>
        <p:txBody>
          <a:bodyPr/>
          <a:lstStyle/>
          <a:p>
            <a:r>
              <a:rPr lang="en-AU" sz="3200" dirty="0" smtClean="0">
                <a:latin typeface="Arial"/>
                <a:cs typeface="Arial"/>
              </a:rPr>
              <a:t>Who appraises and what is appraised?</a:t>
            </a:r>
            <a:endParaRPr lang="en-AU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600201"/>
            <a:ext cx="8285162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One indirect Target</a:t>
            </a:r>
            <a:r>
              <a:rPr lang="en-AU" dirty="0" smtClean="0"/>
              <a:t>:</a:t>
            </a:r>
          </a:p>
          <a:p>
            <a:pPr marL="495300" lvl="1" indent="-457200">
              <a:buNone/>
            </a:pPr>
            <a:endParaRPr lang="en-AU" dirty="0" smtClean="0"/>
          </a:p>
          <a:p>
            <a:pPr marL="495300" lvl="1" indent="-457200">
              <a:buNone/>
            </a:pPr>
            <a:r>
              <a:rPr lang="en-AU" dirty="0" smtClean="0"/>
              <a:t>	-  the ‘</a:t>
            </a:r>
            <a:r>
              <a:rPr lang="en-AU" b="1" dirty="0" smtClean="0"/>
              <a:t>you</a:t>
            </a:r>
            <a:r>
              <a:rPr lang="en-AU" dirty="0" smtClean="0"/>
              <a:t> who cannot share it’ </a:t>
            </a:r>
          </a:p>
          <a:p>
            <a:pPr marL="495300" lvl="1" indent="-457200">
              <a:buNone/>
            </a:pPr>
            <a:r>
              <a:rPr lang="en-AU" dirty="0" smtClean="0"/>
              <a:t>		= I must explain to you</a:t>
            </a:r>
          </a:p>
          <a:p>
            <a:pPr marL="495300" lvl="1" indent="-457200">
              <a:buNone/>
            </a:pPr>
            <a:endParaRPr lang="en-AU" dirty="0" smtClean="0"/>
          </a:p>
          <a:p>
            <a:pPr marL="495300" lvl="1" indent="-457200">
              <a:buNone/>
            </a:pPr>
            <a:r>
              <a:rPr lang="en-AU" dirty="0" smtClean="0"/>
              <a:t>	- the whole poem is addressed to those Europeans, explaining their ignorance to them, explaining why they look down on the land and its inhabitants – how they are wrong</a:t>
            </a:r>
          </a:p>
          <a:p>
            <a:pPr marL="685800" lvl="2" indent="-45720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So, 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Attitude?</a:t>
            </a:r>
          </a:p>
          <a:p>
            <a:r>
              <a:rPr lang="en-AU" dirty="0" smtClean="0">
                <a:latin typeface="Arial"/>
                <a:cs typeface="Arial"/>
              </a:rPr>
              <a:t>Through use of Processes and Participants?</a:t>
            </a: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	</a:t>
            </a:r>
            <a:endParaRPr lang="en-AU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why look at poem and song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how they make their meanings</a:t>
            </a: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	and</a:t>
            </a:r>
          </a:p>
          <a:p>
            <a:r>
              <a:rPr lang="en-AU" dirty="0" smtClean="0">
                <a:latin typeface="Arial"/>
                <a:cs typeface="Arial"/>
              </a:rPr>
              <a:t>how they function as identity repositories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800000"/>
                </a:solidFill>
              </a:rPr>
              <a:t>-- some explorations and comparisons using Appraisal and the transitivity system</a:t>
            </a:r>
            <a:endParaRPr lang="en-AU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First, let’s look at Attitude –</a:t>
            </a:r>
          </a:p>
          <a:p>
            <a:pPr lvl="1">
              <a:buNone/>
            </a:pPr>
            <a:r>
              <a:rPr lang="en-AU" dirty="0" smtClean="0">
                <a:latin typeface="Arial"/>
                <a:cs typeface="Arial"/>
              </a:rPr>
              <a:t>		- in the </a:t>
            </a:r>
            <a:r>
              <a:rPr lang="en-AU" dirty="0" err="1" smtClean="0">
                <a:latin typeface="Arial"/>
                <a:cs typeface="Arial"/>
              </a:rPr>
              <a:t>McKellar</a:t>
            </a:r>
            <a:r>
              <a:rPr lang="en-AU" dirty="0" smtClean="0">
                <a:latin typeface="Arial"/>
                <a:cs typeface="Arial"/>
              </a:rPr>
              <a:t> piece, this is effected via: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 contrast with repudiated Targets</a:t>
            </a:r>
          </a:p>
          <a:p>
            <a:r>
              <a:rPr lang="en-AU" dirty="0" smtClean="0">
                <a:latin typeface="Arial"/>
                <a:cs typeface="Arial"/>
              </a:rPr>
              <a:t> valorisation using high value Affect and </a:t>
            </a:r>
          </a:p>
          <a:p>
            <a:r>
              <a:rPr lang="en-AU" dirty="0" smtClean="0">
                <a:latin typeface="Arial"/>
                <a:cs typeface="Arial"/>
              </a:rPr>
              <a:t> reference to extreme conditions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871663"/>
            <a:ext cx="8285162" cy="4300537"/>
          </a:xfrm>
        </p:spPr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 (</a:t>
            </a:r>
            <a:r>
              <a:rPr lang="en-AU" dirty="0" smtClean="0">
                <a:solidFill>
                  <a:srgbClr val="FF0000"/>
                </a:solidFill>
                <a:latin typeface="Arial"/>
                <a:cs typeface="Arial"/>
              </a:rPr>
              <a:t>Affect</a:t>
            </a:r>
            <a:r>
              <a:rPr lang="en-AU" dirty="0" smtClean="0">
                <a:latin typeface="Arial"/>
                <a:cs typeface="Arial"/>
              </a:rPr>
              <a:t> highlighted)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via contrast with repudiated </a:t>
            </a:r>
            <a:r>
              <a:rPr lang="en-AU" b="1" dirty="0" smtClean="0">
                <a:latin typeface="Arial"/>
                <a:cs typeface="Arial"/>
              </a:rPr>
              <a:t>Targets:</a:t>
            </a:r>
          </a:p>
          <a:p>
            <a:endParaRPr lang="en-AU" dirty="0" smtClean="0">
              <a:latin typeface="Arial"/>
              <a:cs typeface="Arial"/>
            </a:endParaRP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landforms </a:t>
            </a:r>
            <a:r>
              <a:rPr lang="en-AU" dirty="0" smtClean="0">
                <a:latin typeface="Arial"/>
                <a:cs typeface="Arial"/>
              </a:rPr>
              <a:t>and</a:t>
            </a:r>
            <a:r>
              <a:rPr lang="en-AU" b="1" i="1" dirty="0" smtClean="0">
                <a:latin typeface="Arial"/>
                <a:cs typeface="Arial"/>
              </a:rPr>
              <a:t> their actions </a:t>
            </a:r>
          </a:p>
          <a:p>
            <a:pPr lvl="2">
              <a:buNone/>
            </a:pPr>
            <a:r>
              <a:rPr lang="en-AU" b="1" i="1" dirty="0" smtClean="0">
                <a:latin typeface="Arial"/>
                <a:cs typeface="Arial"/>
              </a:rPr>
              <a:t>(check bold and italic)</a:t>
            </a:r>
          </a:p>
          <a:p>
            <a:pPr lvl="2"/>
            <a:r>
              <a:rPr lang="en-AU" b="1" i="1" dirty="0" smtClean="0">
                <a:solidFill>
                  <a:schemeClr val="accent6"/>
                </a:solidFill>
                <a:latin typeface="Arial"/>
                <a:cs typeface="Arial"/>
              </a:rPr>
              <a:t>we, us, our</a:t>
            </a:r>
            <a:r>
              <a:rPr lang="en-AU" b="1" i="1" dirty="0" smtClean="0">
                <a:latin typeface="Arial"/>
                <a:cs typeface="Arial"/>
              </a:rPr>
              <a:t>  </a:t>
            </a:r>
            <a:r>
              <a:rPr lang="en-AU" i="1" dirty="0" smtClean="0">
                <a:latin typeface="Arial"/>
                <a:cs typeface="Arial"/>
              </a:rPr>
              <a:t>versus</a:t>
            </a:r>
            <a:r>
              <a:rPr lang="en-AU" b="1" i="1" dirty="0" smtClean="0">
                <a:latin typeface="Arial"/>
                <a:cs typeface="Arial"/>
              </a:rPr>
              <a:t> </a:t>
            </a:r>
            <a:r>
              <a:rPr lang="en-AU" b="1" i="1" dirty="0" smtClean="0">
                <a:solidFill>
                  <a:srgbClr val="0000FF"/>
                </a:solidFill>
                <a:latin typeface="Arial"/>
                <a:cs typeface="Arial"/>
              </a:rPr>
              <a:t>you, your </a:t>
            </a:r>
          </a:p>
          <a:p>
            <a:pPr lvl="2">
              <a:buNone/>
            </a:pPr>
            <a:r>
              <a:rPr lang="en-AU" b="1" i="1" dirty="0" smtClean="0">
                <a:solidFill>
                  <a:srgbClr val="0000FF"/>
                </a:solidFill>
                <a:latin typeface="Arial"/>
                <a:cs typeface="Arial"/>
              </a:rPr>
              <a:t>(check coloured blues)</a:t>
            </a:r>
          </a:p>
          <a:p>
            <a:pPr lvl="2"/>
            <a:endParaRPr lang="en-AU" b="1" i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</a:t>
            </a:r>
            <a:r>
              <a:rPr lang="en-AU" sz="1600" dirty="0" smtClean="0">
                <a:solidFill>
                  <a:srgbClr val="FD1E18"/>
                </a:solidFill>
              </a:rPr>
              <a:t>The love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field and coppice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green and shaded Lanes,</a:t>
            </a:r>
          </a:p>
          <a:p>
            <a:r>
              <a:rPr lang="en-AU" sz="1600" b="1" i="1" dirty="0" smtClean="0"/>
              <a:t>      Of ordered woods and gardens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Is running in </a:t>
            </a:r>
            <a:r>
              <a:rPr lang="en-AU" sz="1600" b="1" dirty="0" smtClean="0">
                <a:solidFill>
                  <a:srgbClr val="3366FF"/>
                </a:solidFill>
              </a:rPr>
              <a:t>your veins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FD1E18"/>
                </a:solidFill>
              </a:rPr>
              <a:t>Strong love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grey-blue distance,</a:t>
            </a:r>
          </a:p>
          <a:p>
            <a:r>
              <a:rPr lang="en-AU" sz="1600" b="1" i="1" dirty="0" smtClean="0"/>
              <a:t>      Brown streams and soft, dim skies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 </a:t>
            </a:r>
            <a:r>
              <a:rPr lang="en-A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 know</a:t>
            </a:r>
            <a:r>
              <a:rPr lang="en-AU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b="1" i="1" dirty="0" smtClean="0"/>
              <a:t>but cannot share it</a:t>
            </a:r>
            <a:r>
              <a:rPr lang="en-AU" sz="1600" u="sng" dirty="0" smtClean="0"/>
              <a:t>,</a:t>
            </a:r>
            <a:endParaRPr lang="en-AU" sz="1600" dirty="0" smtClean="0"/>
          </a:p>
          <a:p>
            <a:r>
              <a:rPr lang="en-AU" sz="1600" dirty="0" smtClean="0"/>
              <a:t>    </a:t>
            </a:r>
            <a:r>
              <a:rPr lang="en-AU" sz="1600" dirty="0" smtClean="0">
                <a:solidFill>
                  <a:srgbClr val="63C3F8"/>
                </a:solidFill>
              </a:rPr>
              <a:t>  </a:t>
            </a:r>
            <a:r>
              <a:rPr lang="en-AU" sz="1600" b="1" dirty="0" smtClean="0">
                <a:solidFill>
                  <a:srgbClr val="63C3F8"/>
                </a:solidFill>
              </a:rPr>
              <a:t>My</a:t>
            </a:r>
            <a:r>
              <a:rPr lang="en-AU" sz="1600" dirty="0" smtClean="0">
                <a:solidFill>
                  <a:srgbClr val="63C3F8"/>
                </a:solidFill>
              </a:rPr>
              <a:t> </a:t>
            </a:r>
            <a:r>
              <a:rPr lang="en-A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love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 smtClean="0"/>
              <a:t>is </a:t>
            </a:r>
            <a:r>
              <a:rPr lang="en-AU" sz="1600" b="1" i="1" dirty="0" smtClean="0"/>
              <a:t>otherwise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 </a:t>
            </a:r>
            <a:r>
              <a:rPr lang="en-AU" sz="1600" b="1" dirty="0" smtClean="0">
                <a:solidFill>
                  <a:srgbClr val="63C3F8"/>
                </a:solidFill>
              </a:rPr>
              <a:t>I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/>
              <a:t> a </a:t>
            </a:r>
            <a:r>
              <a:rPr lang="en-AU" sz="1600" b="1" i="1" dirty="0" smtClean="0"/>
              <a:t>sunburnt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A land of sweeping</a:t>
            </a:r>
            <a:r>
              <a:rPr lang="en-AU" sz="1600" b="1" i="1" u="sng" dirty="0" smtClean="0"/>
              <a:t> </a:t>
            </a:r>
            <a:r>
              <a:rPr lang="en-AU" sz="1600" b="1" i="1" dirty="0" smtClean="0"/>
              <a:t>plains,</a:t>
            </a:r>
          </a:p>
          <a:p>
            <a:r>
              <a:rPr lang="en-AU" sz="1600" b="1" i="1" dirty="0" smtClean="0"/>
              <a:t>      Of ragged mountain ranges,</a:t>
            </a:r>
          </a:p>
          <a:p>
            <a:r>
              <a:rPr lang="en-AU" sz="1600" b="1" i="1" dirty="0" smtClean="0"/>
              <a:t>      Of drought and flooding rains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b="1" dirty="0" smtClean="0">
                <a:solidFill>
                  <a:srgbClr val="63C3F8"/>
                </a:solidFill>
              </a:rPr>
              <a:t> I </a:t>
            </a:r>
            <a:r>
              <a:rPr lang="en-AU" sz="1600" dirty="0" smtClean="0">
                <a:solidFill>
                  <a:srgbClr val="FF0303"/>
                </a:solidFill>
              </a:rPr>
              <a:t>love </a:t>
            </a:r>
            <a:r>
              <a:rPr lang="en-AU" sz="1600" dirty="0" smtClean="0"/>
              <a:t>her </a:t>
            </a:r>
            <a:r>
              <a:rPr lang="en-AU" sz="1600" b="1" i="1" dirty="0" smtClean="0"/>
              <a:t>far horizons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b="1" dirty="0" smtClean="0">
                <a:solidFill>
                  <a:srgbClr val="63C3F8"/>
                </a:solidFill>
              </a:rPr>
              <a:t> I </a:t>
            </a:r>
            <a:r>
              <a:rPr lang="en-AU" sz="1600" dirty="0" smtClean="0">
                <a:solidFill>
                  <a:srgbClr val="FF0303"/>
                </a:solidFill>
              </a:rPr>
              <a:t>love </a:t>
            </a:r>
            <a:r>
              <a:rPr lang="en-AU" sz="1600" dirty="0" smtClean="0"/>
              <a:t>her </a:t>
            </a:r>
            <a:r>
              <a:rPr lang="en-AU" sz="1600" b="1" i="1" dirty="0" smtClean="0"/>
              <a:t>jewel sea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Her </a:t>
            </a:r>
            <a:r>
              <a:rPr lang="en-AU" sz="1600" b="1" i="1" dirty="0" smtClean="0"/>
              <a:t>beauty and her terror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The </a:t>
            </a:r>
            <a:r>
              <a:rPr lang="en-AU" sz="1600" b="1" i="1" dirty="0" smtClean="0"/>
              <a:t>wide brown land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FD1E18"/>
                </a:solidFill>
              </a:rPr>
              <a:t>for</a:t>
            </a:r>
            <a:r>
              <a:rPr lang="en-AU" sz="1600" dirty="0" smtClean="0">
                <a:solidFill>
                  <a:srgbClr val="0A96E4"/>
                </a:solidFill>
              </a:rPr>
              <a:t> </a:t>
            </a:r>
            <a:r>
              <a:rPr lang="en-AU" sz="1600" b="1" dirty="0" smtClean="0">
                <a:solidFill>
                  <a:srgbClr val="63C3F8"/>
                </a:solidFill>
              </a:rPr>
              <a:t>me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3. The </a:t>
            </a:r>
            <a:r>
              <a:rPr lang="en-AU" sz="1600" b="1" i="1" dirty="0" smtClean="0"/>
              <a:t>tragic ring-barked forests</a:t>
            </a:r>
          </a:p>
          <a:p>
            <a:r>
              <a:rPr lang="en-AU" sz="1600" b="1" i="1" dirty="0" smtClean="0"/>
              <a:t>      Stark white beneath the moon,</a:t>
            </a:r>
          </a:p>
          <a:p>
            <a:r>
              <a:rPr lang="en-AU" sz="1600" b="1" i="1" dirty="0" smtClean="0"/>
              <a:t>      The sapphire-misted mountains,</a:t>
            </a:r>
          </a:p>
          <a:p>
            <a:r>
              <a:rPr lang="en-AU" sz="1600" b="1" i="1" dirty="0" smtClean="0"/>
              <a:t>      The hot gold hush of noon.</a:t>
            </a:r>
          </a:p>
          <a:p>
            <a:r>
              <a:rPr lang="en-AU" sz="1600" b="1" i="1" dirty="0" smtClean="0"/>
              <a:t>      Green tangle of the brushes</a:t>
            </a:r>
          </a:p>
          <a:p>
            <a:r>
              <a:rPr lang="en-AU" sz="1600" b="1" i="1" dirty="0" smtClean="0"/>
              <a:t>      Where lithe lianas coil,</a:t>
            </a:r>
          </a:p>
          <a:p>
            <a:r>
              <a:rPr lang="en-AU" sz="1600" b="1" i="1" dirty="0" smtClean="0"/>
              <a:t>      And orchids deck the tree-tops</a:t>
            </a:r>
          </a:p>
          <a:p>
            <a:r>
              <a:rPr lang="en-AU" sz="1600" b="1" i="1" dirty="0" smtClean="0"/>
              <a:t>      And ferns the crimson soil.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FF0303"/>
                </a:solidFill>
              </a:rPr>
              <a:t>Core of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</a:t>
            </a:r>
            <a:r>
              <a:rPr lang="en-AU" sz="1600" dirty="0" smtClean="0">
                <a:solidFill>
                  <a:srgbClr val="FF0303"/>
                </a:solidFill>
              </a:rPr>
              <a:t> heart</a:t>
            </a:r>
            <a:r>
              <a:rPr lang="en-AU" sz="1600" dirty="0" smtClean="0"/>
              <a:t>, </a:t>
            </a:r>
            <a:r>
              <a:rPr lang="en-AU" sz="1600" b="1" dirty="0" smtClean="0">
                <a:solidFill>
                  <a:srgbClr val="63C3F8"/>
                </a:solidFill>
              </a:rPr>
              <a:t>my country</a:t>
            </a:r>
            <a:r>
              <a:rPr lang="en-AU" sz="1600" dirty="0" smtClean="0"/>
              <a:t>!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/>
              <a:t>Her</a:t>
            </a:r>
            <a:r>
              <a:rPr lang="en-AU" sz="1600" b="1" i="1" dirty="0" smtClean="0"/>
              <a:t> </a:t>
            </a:r>
            <a:r>
              <a:rPr lang="en-AU" sz="1600" b="1" dirty="0" smtClean="0"/>
              <a:t>pitiless blue </a:t>
            </a:r>
            <a:r>
              <a:rPr lang="en-AU" sz="1600" b="1" i="1" dirty="0" smtClean="0"/>
              <a:t>sky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When </a:t>
            </a:r>
            <a:r>
              <a:rPr lang="en-AU" sz="1600" b="1" dirty="0" smtClean="0">
                <a:solidFill>
                  <a:srgbClr val="FF0303"/>
                </a:solidFill>
              </a:rPr>
              <a:t>sick at heart</a:t>
            </a:r>
            <a:r>
              <a:rPr lang="en-AU" sz="1600" dirty="0" smtClean="0">
                <a:solidFill>
                  <a:srgbClr val="FF0303"/>
                </a:solidFill>
              </a:rPr>
              <a:t> </a:t>
            </a:r>
            <a:r>
              <a:rPr lang="en-AU" sz="1600" dirty="0" smtClean="0"/>
              <a:t>around </a:t>
            </a:r>
            <a:r>
              <a:rPr lang="en-AU" sz="1600" b="1" dirty="0" smtClean="0">
                <a:solidFill>
                  <a:srgbClr val="63C3F8"/>
                </a:solidFill>
              </a:rPr>
              <a:t>us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63C3F8"/>
                </a:solidFill>
              </a:rPr>
              <a:t>We</a:t>
            </a:r>
            <a:r>
              <a:rPr lang="en-AU" sz="1600" dirty="0" smtClean="0"/>
              <a:t> see the cattle die -</a:t>
            </a:r>
          </a:p>
          <a:p>
            <a:r>
              <a:rPr lang="en-AU" sz="1600" dirty="0" smtClean="0"/>
              <a:t>      But then </a:t>
            </a:r>
            <a:r>
              <a:rPr lang="en-AU" sz="1600" b="1" i="1" dirty="0" smtClean="0"/>
              <a:t>the grey clouds gather</a:t>
            </a:r>
          </a:p>
          <a:p>
            <a:r>
              <a:rPr lang="en-AU" sz="1600" dirty="0" smtClean="0"/>
              <a:t>      And </a:t>
            </a:r>
            <a:r>
              <a:rPr lang="en-AU" sz="1600" b="1" dirty="0" smtClean="0">
                <a:solidFill>
                  <a:srgbClr val="63C3F8"/>
                </a:solidFill>
              </a:rPr>
              <a:t>we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can bless</a:t>
            </a:r>
            <a:r>
              <a:rPr lang="en-AU" sz="1600" dirty="0" smtClean="0">
                <a:solidFill>
                  <a:srgbClr val="FF0303"/>
                </a:solidFill>
              </a:rPr>
              <a:t> </a:t>
            </a:r>
            <a:r>
              <a:rPr lang="en-AU" sz="1600" dirty="0" smtClean="0"/>
              <a:t>again</a:t>
            </a:r>
          </a:p>
          <a:p>
            <a:r>
              <a:rPr lang="en-AU" sz="1600" dirty="0" smtClean="0"/>
              <a:t>      The drumming of an army,</a:t>
            </a:r>
          </a:p>
          <a:p>
            <a:r>
              <a:rPr lang="en-AU" sz="1600" dirty="0" smtClean="0"/>
              <a:t>      The steady, soaking </a:t>
            </a:r>
            <a:r>
              <a:rPr lang="en-AU" sz="1600" b="1" i="1" dirty="0" smtClean="0"/>
              <a:t>rain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5. </a:t>
            </a:r>
            <a:r>
              <a:rPr lang="en-AU" sz="1600" dirty="0" smtClean="0">
                <a:solidFill>
                  <a:srgbClr val="FF0303"/>
                </a:solidFill>
              </a:rPr>
              <a:t>Core o</a:t>
            </a:r>
            <a:r>
              <a:rPr lang="en-AU" sz="1600" dirty="0" smtClean="0">
                <a:solidFill>
                  <a:srgbClr val="000000"/>
                </a:solidFill>
              </a:rPr>
              <a:t>f </a:t>
            </a:r>
            <a:r>
              <a:rPr lang="en-AU" sz="1600" dirty="0" smtClean="0">
                <a:solidFill>
                  <a:srgbClr val="63C3F8"/>
                </a:solidFill>
              </a:rPr>
              <a:t>my</a:t>
            </a:r>
            <a:r>
              <a:rPr lang="en-AU" sz="1600" dirty="0" smtClean="0">
                <a:solidFill>
                  <a:srgbClr val="0A96E4"/>
                </a:solidFill>
              </a:rPr>
              <a:t> </a:t>
            </a:r>
            <a:r>
              <a:rPr lang="en-A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hear</a:t>
            </a:r>
            <a:r>
              <a:rPr lang="en-AU" sz="1600" dirty="0" smtClean="0">
                <a:solidFill>
                  <a:srgbClr val="FD1E18"/>
                </a:solidFill>
              </a:rPr>
              <a:t>t</a:t>
            </a:r>
            <a:r>
              <a:rPr lang="en-AU" sz="1600" dirty="0" smtClean="0"/>
              <a:t>, </a:t>
            </a:r>
            <a:r>
              <a:rPr lang="en-AU" sz="1600" b="1" dirty="0" smtClean="0">
                <a:solidFill>
                  <a:srgbClr val="63C3F8"/>
                </a:solidFill>
              </a:rPr>
              <a:t>my country</a:t>
            </a:r>
            <a:r>
              <a:rPr lang="en-AU" sz="1600" dirty="0" smtClean="0"/>
              <a:t>!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Land of the Rainbow Gold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For </a:t>
            </a:r>
            <a:r>
              <a:rPr lang="en-AU" sz="1600" b="1" i="1" dirty="0" smtClean="0"/>
              <a:t>flood and fire and famine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She </a:t>
            </a:r>
            <a:r>
              <a:rPr lang="en-AU" sz="1600" b="1" i="1" dirty="0" smtClean="0"/>
              <a:t>pays </a:t>
            </a:r>
            <a:r>
              <a:rPr lang="en-AU" sz="1600" b="1" i="1" dirty="0" smtClean="0">
                <a:solidFill>
                  <a:srgbClr val="63C3F8"/>
                </a:solidFill>
              </a:rPr>
              <a:t>us</a:t>
            </a:r>
            <a:r>
              <a:rPr lang="en-AU" sz="1600" b="1" i="1" dirty="0" smtClean="0"/>
              <a:t> back threefold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Over </a:t>
            </a:r>
            <a:r>
              <a:rPr lang="en-AU" sz="1600" b="1" i="1" dirty="0" smtClean="0"/>
              <a:t>the thirsty paddocks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   Watch, after many days,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The filmy veil of greenness</a:t>
            </a:r>
          </a:p>
          <a:p>
            <a:r>
              <a:rPr lang="en-AU" sz="1600" b="1" i="1" dirty="0" smtClean="0"/>
              <a:t>      That thickens </a:t>
            </a:r>
            <a:r>
              <a:rPr lang="en-AU" sz="1600" dirty="0" smtClean="0"/>
              <a:t>as </a:t>
            </a:r>
            <a:r>
              <a:rPr lang="en-AU" sz="1600" b="1" dirty="0" smtClean="0">
                <a:solidFill>
                  <a:srgbClr val="63C3F8"/>
                </a:solidFill>
              </a:rPr>
              <a:t>we gaze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6. An </a:t>
            </a:r>
            <a:r>
              <a:rPr lang="en-AU" sz="1600" b="1" i="1" dirty="0" smtClean="0"/>
              <a:t>opal-hearted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A wilful, lavish land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3366FF"/>
                </a:solidFill>
              </a:rPr>
              <a:t>All you</a:t>
            </a:r>
            <a:r>
              <a:rPr lang="en-AU" sz="1600" dirty="0" smtClean="0">
                <a:solidFill>
                  <a:srgbClr val="63C3F8"/>
                </a:solidFill>
              </a:rPr>
              <a:t> </a:t>
            </a:r>
            <a:r>
              <a:rPr lang="en-AU" sz="1600" b="1" dirty="0" smtClean="0"/>
              <a:t>who </a:t>
            </a:r>
            <a:r>
              <a:rPr lang="en-AU" sz="1600" b="1" dirty="0" smtClean="0">
                <a:solidFill>
                  <a:srgbClr val="000000"/>
                </a:solidFill>
              </a:rPr>
              <a:t>have </a:t>
            </a:r>
            <a:r>
              <a:rPr lang="en-AU" sz="1600" b="1" dirty="0" smtClean="0">
                <a:solidFill>
                  <a:srgbClr val="FF0303"/>
                </a:solidFill>
              </a:rPr>
              <a:t>not loved </a:t>
            </a:r>
            <a:r>
              <a:rPr lang="en-AU" sz="1600" b="1" dirty="0" smtClean="0"/>
              <a:t>her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63C3F8"/>
                </a:solidFill>
              </a:rPr>
              <a:t> </a:t>
            </a:r>
            <a:r>
              <a:rPr lang="en-AU" sz="1600" b="1" dirty="0" smtClean="0">
                <a:solidFill>
                  <a:srgbClr val="3366FF"/>
                </a:solidFill>
              </a:rPr>
              <a:t>You</a:t>
            </a:r>
            <a:r>
              <a:rPr lang="en-AU" sz="1600" dirty="0" smtClean="0"/>
              <a:t> </a:t>
            </a:r>
            <a:r>
              <a:rPr lang="en-AU" sz="1600" b="1" dirty="0" smtClean="0"/>
              <a:t>will not understand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Though</a:t>
            </a:r>
            <a:r>
              <a:rPr lang="en-AU" sz="1600" b="1" dirty="0" smtClean="0"/>
              <a:t> </a:t>
            </a:r>
            <a:r>
              <a:rPr lang="en-AU" sz="1600" b="1" i="1" dirty="0" smtClean="0"/>
              <a:t>Earth</a:t>
            </a:r>
            <a:r>
              <a:rPr lang="en-AU" sz="1600" b="1" dirty="0" smtClean="0"/>
              <a:t> holds many splendours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Wherever </a:t>
            </a:r>
            <a:r>
              <a:rPr lang="en-AU" sz="1600" b="1" dirty="0" smtClean="0">
                <a:solidFill>
                  <a:srgbClr val="63C3F8"/>
                </a:solidFill>
              </a:rPr>
              <a:t>I</a:t>
            </a:r>
            <a:r>
              <a:rPr lang="en-AU" sz="1600" dirty="0" smtClean="0"/>
              <a:t> may die,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63C3F8"/>
                </a:solidFill>
              </a:rPr>
              <a:t>I</a:t>
            </a:r>
            <a:r>
              <a:rPr lang="en-AU" sz="1600" dirty="0" smtClean="0"/>
              <a:t> know to what </a:t>
            </a:r>
            <a:r>
              <a:rPr lang="en-AU" sz="1600" b="1" i="1" dirty="0" smtClean="0"/>
              <a:t>brown Country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63C3F8"/>
                </a:solidFill>
              </a:rPr>
              <a:t>My </a:t>
            </a:r>
            <a:r>
              <a:rPr lang="en-AU" sz="1600" dirty="0" smtClean="0">
                <a:solidFill>
                  <a:srgbClr val="FD1E18"/>
                </a:solidFill>
              </a:rPr>
              <a:t>homing thoughts will fly</a:t>
            </a:r>
            <a:r>
              <a:rPr lang="en-AU" sz="1600" dirty="0" smtClean="0"/>
              <a:t>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79788" y="946666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stanza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800600"/>
            <a:ext cx="1420812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last stanza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Let’s look again at some aspects of how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 (</a:t>
            </a:r>
            <a:r>
              <a:rPr lang="en-AU" dirty="0" smtClean="0">
                <a:solidFill>
                  <a:srgbClr val="FF0000"/>
                </a:solidFill>
                <a:latin typeface="Arial"/>
                <a:cs typeface="Arial"/>
              </a:rPr>
              <a:t>Affect</a:t>
            </a:r>
            <a:r>
              <a:rPr lang="en-AU" dirty="0" smtClean="0">
                <a:latin typeface="Arial"/>
                <a:cs typeface="Arial"/>
              </a:rPr>
              <a:t> highlighted)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via contrast with repudiated </a:t>
            </a:r>
            <a:r>
              <a:rPr lang="en-AU" b="1" dirty="0" smtClean="0">
                <a:latin typeface="Arial"/>
                <a:cs typeface="Arial"/>
              </a:rPr>
              <a:t>Targets:</a:t>
            </a:r>
          </a:p>
          <a:p>
            <a:endParaRPr lang="en-AU" dirty="0" smtClean="0">
              <a:latin typeface="Arial"/>
              <a:cs typeface="Arial"/>
            </a:endParaRP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landforms </a:t>
            </a:r>
            <a:r>
              <a:rPr lang="en-AU" dirty="0" smtClean="0">
                <a:latin typeface="Arial"/>
                <a:cs typeface="Arial"/>
              </a:rPr>
              <a:t>and</a:t>
            </a:r>
            <a:r>
              <a:rPr lang="en-AU" b="1" i="1" dirty="0" smtClean="0">
                <a:latin typeface="Arial"/>
                <a:cs typeface="Arial"/>
              </a:rPr>
              <a:t> their actions</a:t>
            </a:r>
          </a:p>
          <a:p>
            <a:pPr lvl="2"/>
            <a:r>
              <a:rPr lang="en-AU" b="1" i="1" dirty="0" smtClean="0">
                <a:solidFill>
                  <a:schemeClr val="accent6"/>
                </a:solidFill>
                <a:latin typeface="Arial"/>
                <a:cs typeface="Arial"/>
              </a:rPr>
              <a:t>we, us, our</a:t>
            </a:r>
            <a:r>
              <a:rPr lang="en-AU" b="1" i="1" dirty="0" smtClean="0">
                <a:latin typeface="Arial"/>
                <a:cs typeface="Arial"/>
              </a:rPr>
              <a:t>  </a:t>
            </a:r>
            <a:r>
              <a:rPr lang="en-AU" i="1" dirty="0" smtClean="0">
                <a:latin typeface="Arial"/>
                <a:cs typeface="Arial"/>
              </a:rPr>
              <a:t>versus</a:t>
            </a:r>
            <a:r>
              <a:rPr lang="en-AU" b="1" i="1" dirty="0" smtClean="0">
                <a:latin typeface="Arial"/>
                <a:cs typeface="Arial"/>
              </a:rPr>
              <a:t> </a:t>
            </a:r>
            <a:r>
              <a:rPr lang="en-AU" b="1" i="1" dirty="0" smtClean="0">
                <a:solidFill>
                  <a:srgbClr val="0000FF"/>
                </a:solidFill>
                <a:latin typeface="Arial"/>
                <a:cs typeface="Arial"/>
              </a:rPr>
              <a:t>you, your</a:t>
            </a:r>
          </a:p>
          <a:p>
            <a:pPr lvl="2"/>
            <a:endParaRPr lang="en-AU" b="1" i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	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e.g. </a:t>
            </a:r>
            <a:r>
              <a:rPr lang="en-AU" sz="2400" b="1" i="1" dirty="0" smtClean="0">
                <a:solidFill>
                  <a:srgbClr val="800000"/>
                </a:solidFill>
              </a:rPr>
              <a:t>soft dim skies </a:t>
            </a:r>
            <a:r>
              <a:rPr lang="en-AU" sz="2400" dirty="0" smtClean="0">
                <a:solidFill>
                  <a:srgbClr val="800000"/>
                </a:solidFill>
              </a:rPr>
              <a:t>versus </a:t>
            </a:r>
            <a:r>
              <a:rPr lang="en-AU" sz="2400" b="1" i="1" dirty="0" smtClean="0">
                <a:solidFill>
                  <a:srgbClr val="800000"/>
                </a:solidFill>
              </a:rPr>
              <a:t>pitiless blue sky</a:t>
            </a:r>
            <a:endParaRPr lang="en-AU" sz="24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</a:t>
            </a:r>
            <a:r>
              <a:rPr lang="en-AU" sz="1600" dirty="0" smtClean="0">
                <a:solidFill>
                  <a:srgbClr val="FF0000"/>
                </a:solidFill>
              </a:rPr>
              <a:t>The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field and coppice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green and shaded Lanes,</a:t>
            </a:r>
          </a:p>
          <a:p>
            <a:r>
              <a:rPr lang="en-AU" sz="1600" b="1" i="1" dirty="0" smtClean="0"/>
              <a:t>      Of ordered woods and gardens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Is running in </a:t>
            </a:r>
            <a:r>
              <a:rPr lang="en-AU" sz="1600" b="1" dirty="0" smtClean="0">
                <a:solidFill>
                  <a:srgbClr val="3366FF"/>
                </a:solidFill>
              </a:rPr>
              <a:t>your veins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FF0000"/>
                </a:solidFill>
              </a:rPr>
              <a:t>Strong love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grey-blue distance,</a:t>
            </a:r>
          </a:p>
          <a:p>
            <a:r>
              <a:rPr lang="en-AU" sz="1600" b="1" i="1" dirty="0" smtClean="0"/>
              <a:t>      Brown streams and </a:t>
            </a:r>
            <a:r>
              <a:rPr lang="en-AU" sz="1600" b="1" i="1" u="sng" dirty="0" smtClean="0"/>
              <a:t>soft, dim skies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0A96E4"/>
                </a:solidFill>
              </a:rPr>
              <a:t> </a:t>
            </a:r>
            <a:r>
              <a:rPr lang="en-AU" sz="1600" b="1" dirty="0" smtClean="0">
                <a:solidFill>
                  <a:srgbClr val="0A96E4"/>
                </a:solidFill>
              </a:rPr>
              <a:t>I know</a:t>
            </a:r>
            <a:r>
              <a:rPr lang="en-AU" sz="1600" b="1" i="1" u="sng" dirty="0" smtClean="0"/>
              <a:t> but cannot share it</a:t>
            </a:r>
            <a:r>
              <a:rPr lang="en-AU" sz="1600" u="sng" dirty="0" smtClean="0"/>
              <a:t>,</a:t>
            </a:r>
            <a:endParaRPr lang="en-AU" sz="1600" dirty="0" smtClean="0"/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0A96E4"/>
                </a:solidFill>
              </a:rPr>
              <a:t>My</a:t>
            </a:r>
            <a:r>
              <a:rPr lang="en-AU" sz="1600" dirty="0" smtClean="0">
                <a:solidFill>
                  <a:srgbClr val="FF0000"/>
                </a:solidFill>
              </a:rPr>
              <a:t> love </a:t>
            </a:r>
            <a:r>
              <a:rPr lang="en-AU" sz="1600" dirty="0" smtClean="0"/>
              <a:t>is </a:t>
            </a:r>
            <a:r>
              <a:rPr lang="en-AU" sz="1600" b="1" i="1" dirty="0" smtClean="0"/>
              <a:t>otherwise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 </a:t>
            </a:r>
            <a:r>
              <a:rPr lang="en-AU" sz="1600" dirty="0" smtClean="0">
                <a:solidFill>
                  <a:srgbClr val="0A96E4"/>
                </a:solidFill>
              </a:rPr>
              <a:t>I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/>
              <a:t> a </a:t>
            </a:r>
            <a:r>
              <a:rPr lang="en-AU" sz="1600" b="1" i="1" dirty="0" smtClean="0"/>
              <a:t>sunburnt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A land of sweeping plains,</a:t>
            </a:r>
          </a:p>
          <a:p>
            <a:r>
              <a:rPr lang="en-AU" sz="1600" b="1" i="1" dirty="0" smtClean="0"/>
              <a:t>      Of ragged mountain ranges,</a:t>
            </a:r>
          </a:p>
          <a:p>
            <a:r>
              <a:rPr lang="en-AU" sz="1600" b="1" i="1" dirty="0" smtClean="0"/>
              <a:t>      Of drought and flooding rains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A96E4"/>
                </a:solidFill>
              </a:rPr>
              <a:t>I</a:t>
            </a:r>
            <a:r>
              <a:rPr lang="en-AU" sz="1600" dirty="0" smtClean="0">
                <a:solidFill>
                  <a:srgbClr val="FF0303"/>
                </a:solidFill>
              </a:rPr>
              <a:t> love </a:t>
            </a:r>
            <a:r>
              <a:rPr lang="en-AU" sz="1600" dirty="0" smtClean="0"/>
              <a:t>her </a:t>
            </a:r>
            <a:r>
              <a:rPr lang="en-AU" sz="1600" b="1" i="1" dirty="0" smtClean="0"/>
              <a:t>far horizons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A96E4"/>
                </a:solidFill>
              </a:rPr>
              <a:t>I</a:t>
            </a:r>
            <a:r>
              <a:rPr lang="en-AU" sz="1600" dirty="0" smtClean="0">
                <a:solidFill>
                  <a:srgbClr val="FF0303"/>
                </a:solidFill>
              </a:rPr>
              <a:t> love </a:t>
            </a:r>
            <a:r>
              <a:rPr lang="en-AU" sz="1600" dirty="0" smtClean="0"/>
              <a:t>her jewel sea,</a:t>
            </a:r>
          </a:p>
          <a:p>
            <a:r>
              <a:rPr lang="en-AU" sz="1600" dirty="0" smtClean="0"/>
              <a:t>      Her </a:t>
            </a:r>
            <a:r>
              <a:rPr lang="en-AU" sz="1600" b="1" i="1" dirty="0" smtClean="0"/>
              <a:t>beauty and her terror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The </a:t>
            </a:r>
            <a:r>
              <a:rPr lang="en-AU" sz="1600" b="1" dirty="0" smtClean="0"/>
              <a:t>wide brown land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chemeClr val="accent6"/>
                </a:solidFill>
              </a:rPr>
              <a:t>for </a:t>
            </a:r>
            <a:r>
              <a:rPr lang="en-AU" sz="1600" b="1" dirty="0" smtClean="0">
                <a:solidFill>
                  <a:schemeClr val="accent6"/>
                </a:solidFill>
              </a:rPr>
              <a:t>me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3. The </a:t>
            </a:r>
            <a:r>
              <a:rPr lang="en-AU" sz="1600" b="1" i="1" dirty="0" smtClean="0"/>
              <a:t>tragic ring-barked forests</a:t>
            </a:r>
          </a:p>
          <a:p>
            <a:r>
              <a:rPr lang="en-AU" sz="1600" b="1" i="1" dirty="0" smtClean="0"/>
              <a:t>      Stark white beneath the moon,</a:t>
            </a:r>
          </a:p>
          <a:p>
            <a:r>
              <a:rPr lang="en-AU" sz="1600" b="1" i="1" dirty="0" smtClean="0"/>
              <a:t>      The sapphire-misted mountains,</a:t>
            </a:r>
          </a:p>
          <a:p>
            <a:r>
              <a:rPr lang="en-AU" sz="1600" b="1" i="1" dirty="0" smtClean="0"/>
              <a:t>      The hot gold hush of noon.</a:t>
            </a:r>
          </a:p>
          <a:p>
            <a:r>
              <a:rPr lang="en-AU" sz="1600" b="1" i="1" dirty="0" smtClean="0"/>
              <a:t>      Green tangle of the brushes</a:t>
            </a:r>
          </a:p>
          <a:p>
            <a:r>
              <a:rPr lang="en-AU" sz="1600" b="1" i="1" dirty="0" smtClean="0"/>
              <a:t>      Where lithe lianas coil,</a:t>
            </a:r>
          </a:p>
          <a:p>
            <a:r>
              <a:rPr lang="en-AU" sz="1600" b="1" i="1" dirty="0" smtClean="0"/>
              <a:t>      And orchids deck the tree-tops</a:t>
            </a:r>
          </a:p>
          <a:p>
            <a:r>
              <a:rPr lang="en-AU" sz="1600" b="1" i="1" dirty="0" smtClean="0"/>
              <a:t>      And ferns the crimson soil.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000000"/>
                </a:solidFill>
              </a:rPr>
              <a:t>Core of </a:t>
            </a:r>
            <a:r>
              <a:rPr lang="en-AU" sz="1600" dirty="0" smtClean="0">
                <a:solidFill>
                  <a:srgbClr val="0A96E4"/>
                </a:solidFill>
              </a:rPr>
              <a:t>my heart</a:t>
            </a:r>
            <a:r>
              <a:rPr lang="en-AU" sz="1600" dirty="0" smtClean="0"/>
              <a:t>, </a:t>
            </a:r>
            <a:r>
              <a:rPr lang="en-AU" sz="1600" b="1" dirty="0" smtClean="0">
                <a:solidFill>
                  <a:srgbClr val="63C3F8"/>
                </a:solidFill>
              </a:rPr>
              <a:t>my country</a:t>
            </a:r>
            <a:r>
              <a:rPr lang="en-AU" sz="1600" dirty="0" smtClean="0"/>
              <a:t>!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Her </a:t>
            </a:r>
            <a:r>
              <a:rPr lang="en-AU" sz="1600" b="1" i="1" u="sng" dirty="0" smtClean="0"/>
              <a:t>pitiless blue</a:t>
            </a:r>
            <a:r>
              <a:rPr lang="en-AU" sz="1600" b="1" i="1" dirty="0" smtClean="0"/>
              <a:t> sky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When </a:t>
            </a:r>
            <a:r>
              <a:rPr lang="en-AU" sz="1600" b="1" i="1" dirty="0" smtClean="0">
                <a:solidFill>
                  <a:srgbClr val="FF0303"/>
                </a:solidFill>
              </a:rPr>
              <a:t>sick at heart</a:t>
            </a:r>
            <a:r>
              <a:rPr lang="en-AU" sz="1600" dirty="0" smtClean="0">
                <a:solidFill>
                  <a:srgbClr val="FF0303"/>
                </a:solidFill>
              </a:rPr>
              <a:t> </a:t>
            </a:r>
            <a:r>
              <a:rPr lang="en-AU" sz="1600" dirty="0" smtClean="0"/>
              <a:t>around </a:t>
            </a:r>
            <a:r>
              <a:rPr lang="en-AU" sz="1600" b="1" dirty="0" smtClean="0">
                <a:solidFill>
                  <a:srgbClr val="63C3F8"/>
                </a:solidFill>
              </a:rPr>
              <a:t>us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63C3F8"/>
                </a:solidFill>
              </a:rPr>
              <a:t>We</a:t>
            </a:r>
            <a:r>
              <a:rPr lang="en-AU" sz="1600" dirty="0" smtClean="0"/>
              <a:t> </a:t>
            </a:r>
            <a:r>
              <a:rPr lang="en-AU" sz="1600" b="1" i="1" dirty="0" smtClean="0"/>
              <a:t>see the cattle die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But then the grey clouds gather</a:t>
            </a:r>
          </a:p>
          <a:p>
            <a:r>
              <a:rPr lang="en-AU" sz="1600" dirty="0" smtClean="0"/>
              <a:t>      And </a:t>
            </a:r>
            <a:r>
              <a:rPr lang="en-AU" sz="1600" b="1" dirty="0" smtClean="0">
                <a:solidFill>
                  <a:srgbClr val="63C3F8"/>
                </a:solidFill>
              </a:rPr>
              <a:t>we</a:t>
            </a:r>
            <a:r>
              <a:rPr lang="en-AU" sz="1600" dirty="0" smtClean="0"/>
              <a:t> can bless again</a:t>
            </a:r>
          </a:p>
          <a:p>
            <a:r>
              <a:rPr lang="en-AU" sz="1600" dirty="0" smtClean="0"/>
              <a:t>      The drumming of an army,</a:t>
            </a:r>
          </a:p>
          <a:p>
            <a:r>
              <a:rPr lang="en-AU" sz="1600" dirty="0" smtClean="0"/>
              <a:t>      The steady, soaking </a:t>
            </a:r>
            <a:r>
              <a:rPr lang="en-AU" sz="1600" b="1" i="1" dirty="0" smtClean="0"/>
              <a:t>rain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5. </a:t>
            </a:r>
            <a:r>
              <a:rPr lang="en-AU" sz="1600" dirty="0" smtClean="0">
                <a:solidFill>
                  <a:srgbClr val="000000"/>
                </a:solidFill>
              </a:rPr>
              <a:t>Core of </a:t>
            </a:r>
            <a:r>
              <a:rPr lang="en-AU" sz="1600" dirty="0" smtClean="0">
                <a:solidFill>
                  <a:srgbClr val="0A96E4"/>
                </a:solidFill>
              </a:rPr>
              <a:t>my heart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  <a:r>
              <a:rPr lang="en-AU" sz="1600" dirty="0" smtClean="0"/>
              <a:t> </a:t>
            </a:r>
            <a:r>
              <a:rPr lang="en-AU" sz="1600" b="1" dirty="0" smtClean="0">
                <a:solidFill>
                  <a:srgbClr val="63C3F8"/>
                </a:solidFill>
              </a:rPr>
              <a:t>my country</a:t>
            </a:r>
            <a:r>
              <a:rPr lang="en-AU" sz="1600" dirty="0" smtClean="0"/>
              <a:t>!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Land of the Rainbow Gold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For </a:t>
            </a:r>
            <a:r>
              <a:rPr lang="en-AU" sz="1600" b="1" i="1" dirty="0" smtClean="0"/>
              <a:t>flood and fire and famine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She </a:t>
            </a:r>
            <a:r>
              <a:rPr lang="en-AU" sz="1600" b="1" i="1" dirty="0" smtClean="0"/>
              <a:t>pays </a:t>
            </a:r>
            <a:r>
              <a:rPr lang="en-AU" sz="1600" b="1" i="1" dirty="0" smtClean="0">
                <a:solidFill>
                  <a:srgbClr val="63C3F8"/>
                </a:solidFill>
              </a:rPr>
              <a:t>us</a:t>
            </a:r>
            <a:r>
              <a:rPr lang="en-AU" sz="1600" b="1" i="1" dirty="0" smtClean="0"/>
              <a:t> back threefold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Over </a:t>
            </a:r>
            <a:r>
              <a:rPr lang="en-AU" sz="1600" b="1" i="1" dirty="0" smtClean="0"/>
              <a:t>the thirsty paddocks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   Watch, after many days,</a:t>
            </a:r>
          </a:p>
          <a:p>
            <a:r>
              <a:rPr lang="en-AU" sz="1600" dirty="0" smtClean="0"/>
              <a:t>      The filmy veil of greenness</a:t>
            </a:r>
          </a:p>
          <a:p>
            <a:r>
              <a:rPr lang="en-AU" sz="1600" dirty="0" smtClean="0"/>
              <a:t>      That thickens as </a:t>
            </a:r>
            <a:r>
              <a:rPr lang="en-AU" sz="1600" b="1" dirty="0" smtClean="0">
                <a:solidFill>
                  <a:srgbClr val="63C3F8"/>
                </a:solidFill>
              </a:rPr>
              <a:t>we gaze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6. An </a:t>
            </a:r>
            <a:r>
              <a:rPr lang="en-AU" sz="1600" b="1" i="1" dirty="0" smtClean="0"/>
              <a:t>opal-hearted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A wilful, lavish land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3366FF"/>
                </a:solidFill>
              </a:rPr>
              <a:t>All you</a:t>
            </a:r>
            <a:r>
              <a:rPr lang="en-AU" sz="1600" dirty="0" smtClean="0">
                <a:solidFill>
                  <a:srgbClr val="63C3F8"/>
                </a:solidFill>
              </a:rPr>
              <a:t> </a:t>
            </a:r>
            <a:r>
              <a:rPr lang="en-AU" sz="1600" b="1" i="1" dirty="0" smtClean="0"/>
              <a:t>who </a:t>
            </a:r>
            <a:r>
              <a:rPr lang="en-AU" sz="1600" b="1" i="1" dirty="0" smtClean="0">
                <a:solidFill>
                  <a:srgbClr val="000000"/>
                </a:solidFill>
              </a:rPr>
              <a:t>have </a:t>
            </a:r>
            <a:r>
              <a:rPr lang="en-AU" sz="1600" b="1" i="1" dirty="0" smtClean="0">
                <a:solidFill>
                  <a:srgbClr val="FF0303"/>
                </a:solidFill>
              </a:rPr>
              <a:t>not loved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63C3F8"/>
                </a:solidFill>
              </a:rPr>
              <a:t> </a:t>
            </a:r>
            <a:r>
              <a:rPr lang="en-AU" sz="1600" b="1" dirty="0" smtClean="0">
                <a:solidFill>
                  <a:srgbClr val="3366FF"/>
                </a:solidFill>
              </a:rPr>
              <a:t>You</a:t>
            </a:r>
            <a:r>
              <a:rPr lang="en-AU" sz="1600" dirty="0" smtClean="0"/>
              <a:t> </a:t>
            </a:r>
            <a:r>
              <a:rPr lang="en-AU" sz="1600" b="1" i="1" dirty="0" smtClean="0"/>
              <a:t>will not understand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Though Earth holds many splendours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Wherever </a:t>
            </a:r>
            <a:r>
              <a:rPr lang="en-AU" sz="1600" b="1" dirty="0" smtClean="0">
                <a:solidFill>
                  <a:srgbClr val="63C3F8"/>
                </a:solidFill>
              </a:rPr>
              <a:t>I</a:t>
            </a:r>
            <a:r>
              <a:rPr lang="en-AU" sz="1600" dirty="0" smtClean="0"/>
              <a:t> may die,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63C3F8"/>
                </a:solidFill>
              </a:rPr>
              <a:t>I</a:t>
            </a:r>
            <a:r>
              <a:rPr lang="en-AU" sz="1600" dirty="0" smtClean="0"/>
              <a:t> know to what </a:t>
            </a:r>
            <a:r>
              <a:rPr lang="en-AU" sz="1600" b="1" i="1" dirty="0" smtClean="0"/>
              <a:t>brown Country</a:t>
            </a:r>
          </a:p>
          <a:p>
            <a:r>
              <a:rPr lang="en-AU" sz="1600" dirty="0" smtClean="0"/>
              <a:t>      </a:t>
            </a:r>
            <a:r>
              <a:rPr lang="en-AU" sz="1600" b="1" dirty="0" smtClean="0">
                <a:solidFill>
                  <a:srgbClr val="63C3F8"/>
                </a:solidFill>
              </a:rPr>
              <a:t>My homing thoughts</a:t>
            </a:r>
            <a:r>
              <a:rPr lang="en-AU" sz="1600" dirty="0" smtClean="0"/>
              <a:t> will fly.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 (</a:t>
            </a:r>
            <a:r>
              <a:rPr lang="en-AU" dirty="0" smtClean="0">
                <a:solidFill>
                  <a:srgbClr val="FF0000"/>
                </a:solidFill>
                <a:latin typeface="Arial"/>
                <a:cs typeface="Arial"/>
              </a:rPr>
              <a:t>Affect</a:t>
            </a:r>
            <a:r>
              <a:rPr lang="en-AU" dirty="0" smtClean="0">
                <a:latin typeface="Arial"/>
                <a:cs typeface="Arial"/>
              </a:rPr>
              <a:t> highlighted)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via contrast with repudiated </a:t>
            </a:r>
            <a:r>
              <a:rPr lang="en-AU" b="1" dirty="0" smtClean="0">
                <a:latin typeface="Arial"/>
                <a:cs typeface="Arial"/>
              </a:rPr>
              <a:t>Targets:</a:t>
            </a:r>
          </a:p>
          <a:p>
            <a:endParaRPr lang="en-AU" dirty="0" smtClean="0">
              <a:latin typeface="Arial"/>
              <a:cs typeface="Arial"/>
            </a:endParaRP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landforms </a:t>
            </a:r>
            <a:r>
              <a:rPr lang="en-AU" dirty="0" smtClean="0">
                <a:latin typeface="Arial"/>
                <a:cs typeface="Arial"/>
              </a:rPr>
              <a:t>and</a:t>
            </a:r>
            <a:r>
              <a:rPr lang="en-AU" b="1" i="1" dirty="0" smtClean="0">
                <a:latin typeface="Arial"/>
                <a:cs typeface="Arial"/>
              </a:rPr>
              <a:t> their actions highlighted..</a:t>
            </a:r>
          </a:p>
          <a:p>
            <a:pPr lvl="2">
              <a:buNone/>
            </a:pPr>
            <a:endParaRPr lang="en-AU" b="1" i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The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field and coppice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green and shaded Lanes,</a:t>
            </a:r>
          </a:p>
          <a:p>
            <a:r>
              <a:rPr lang="en-AU" sz="1600" b="1" i="1" dirty="0" smtClean="0"/>
              <a:t>      Of ordered woods and gardens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Is running in </a:t>
            </a:r>
            <a:r>
              <a:rPr lang="en-AU" sz="1600" dirty="0" smtClean="0">
                <a:solidFill>
                  <a:srgbClr val="000000"/>
                </a:solidFill>
              </a:rPr>
              <a:t>your veins;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FF0000"/>
                </a:solidFill>
              </a:rPr>
              <a:t>Strong love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grey-blue distance,</a:t>
            </a:r>
          </a:p>
          <a:p>
            <a:r>
              <a:rPr lang="en-AU" sz="1600" b="1" i="1" dirty="0" smtClean="0"/>
              <a:t>      Brown streams and soft, dim skies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000000"/>
                </a:solidFill>
              </a:rPr>
              <a:t> I know</a:t>
            </a:r>
            <a:r>
              <a:rPr lang="en-AU" sz="1600" i="1" dirty="0" smtClean="0">
                <a:solidFill>
                  <a:srgbClr val="000000"/>
                </a:solidFill>
              </a:rPr>
              <a:t> </a:t>
            </a:r>
            <a:r>
              <a:rPr lang="en-AU" sz="1600" b="1" i="1" dirty="0" smtClean="0"/>
              <a:t>but cannot share it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000000"/>
                </a:solidFill>
              </a:rPr>
              <a:t> My </a:t>
            </a:r>
            <a:r>
              <a:rPr lang="en-AU" sz="1600" dirty="0" smtClean="0">
                <a:solidFill>
                  <a:srgbClr val="FF0000"/>
                </a:solidFill>
              </a:rPr>
              <a:t>love </a:t>
            </a:r>
            <a:r>
              <a:rPr lang="en-AU" sz="1600" dirty="0" smtClean="0"/>
              <a:t>is </a:t>
            </a:r>
            <a:r>
              <a:rPr lang="en-AU" sz="1600" b="1" i="1" dirty="0" smtClean="0"/>
              <a:t>otherwise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</a:t>
            </a:r>
            <a:r>
              <a:rPr lang="en-AU" sz="1600" dirty="0" smtClean="0">
                <a:solidFill>
                  <a:srgbClr val="000000"/>
                </a:solidFill>
              </a:rPr>
              <a:t> I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/>
              <a:t> a </a:t>
            </a:r>
            <a:r>
              <a:rPr lang="en-AU" sz="1600" b="1" i="1" dirty="0" smtClean="0"/>
              <a:t>sunburnt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A land of sweeping plains,</a:t>
            </a:r>
          </a:p>
          <a:p>
            <a:r>
              <a:rPr lang="en-AU" sz="1600" b="1" i="1" dirty="0" smtClean="0"/>
              <a:t>      Of ragged mountain ranges,</a:t>
            </a:r>
          </a:p>
          <a:p>
            <a:r>
              <a:rPr lang="en-AU" sz="1600" b="1" i="1" dirty="0" smtClean="0"/>
              <a:t>      Of drought and flooding rains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I</a:t>
            </a:r>
            <a:r>
              <a:rPr lang="en-AU" sz="1600" dirty="0" smtClean="0">
                <a:solidFill>
                  <a:srgbClr val="FF0303"/>
                </a:solidFill>
              </a:rPr>
              <a:t> love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 </a:t>
            </a:r>
            <a:r>
              <a:rPr lang="en-AU" sz="1600" b="1" i="1" dirty="0" smtClean="0"/>
              <a:t>far horizons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I</a:t>
            </a:r>
            <a:r>
              <a:rPr lang="en-AU" sz="1600" dirty="0" smtClean="0">
                <a:solidFill>
                  <a:srgbClr val="FF0303"/>
                </a:solidFill>
              </a:rPr>
              <a:t> love </a:t>
            </a:r>
            <a:r>
              <a:rPr lang="en-AU" sz="1600" dirty="0" smtClean="0"/>
              <a:t>her</a:t>
            </a:r>
            <a:r>
              <a:rPr lang="en-AU" sz="1600" b="1" i="1" dirty="0" smtClean="0"/>
              <a:t> jewel sea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Her beauty and her terror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The </a:t>
            </a:r>
            <a:r>
              <a:rPr lang="en-AU" sz="1600" b="1" i="1" dirty="0" smtClean="0"/>
              <a:t>wide brown </a:t>
            </a:r>
            <a:r>
              <a:rPr lang="en-AU" sz="1600" b="1" i="1" dirty="0" smtClean="0">
                <a:solidFill>
                  <a:srgbClr val="000000"/>
                </a:solidFill>
              </a:rPr>
              <a:t>land</a:t>
            </a:r>
            <a:r>
              <a:rPr lang="en-AU" sz="1600" i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for me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3. The </a:t>
            </a:r>
            <a:r>
              <a:rPr lang="en-AU" sz="1600" b="1" i="1" dirty="0" smtClean="0"/>
              <a:t>tragic ring-barked forests</a:t>
            </a:r>
          </a:p>
          <a:p>
            <a:r>
              <a:rPr lang="en-AU" sz="1600" b="1" i="1" dirty="0" smtClean="0"/>
              <a:t>      Stark white beneath the moon,</a:t>
            </a:r>
          </a:p>
          <a:p>
            <a:r>
              <a:rPr lang="en-AU" sz="1600" b="1" i="1" dirty="0" smtClean="0"/>
              <a:t>      The sapphire-misted mountains,</a:t>
            </a:r>
          </a:p>
          <a:p>
            <a:r>
              <a:rPr lang="en-AU" sz="1600" b="1" i="1" dirty="0" smtClean="0"/>
              <a:t>      The hot gold hush of noon.</a:t>
            </a:r>
          </a:p>
          <a:p>
            <a:r>
              <a:rPr lang="en-AU" sz="1600" b="1" i="1" dirty="0" smtClean="0"/>
              <a:t>      Green tangle of the brushes</a:t>
            </a:r>
          </a:p>
          <a:p>
            <a:r>
              <a:rPr lang="en-AU" sz="1600" b="1" i="1" dirty="0" smtClean="0"/>
              <a:t>      Where lithe lianas coil,</a:t>
            </a:r>
          </a:p>
          <a:p>
            <a:r>
              <a:rPr lang="en-AU" sz="1600" b="1" i="1" dirty="0" smtClean="0"/>
              <a:t>      And orchids deck the tree-tops</a:t>
            </a:r>
          </a:p>
          <a:p>
            <a:r>
              <a:rPr lang="en-AU" sz="1600" b="1" i="1" dirty="0" smtClean="0"/>
              <a:t>      And ferns the crimson soil.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FF0303"/>
                </a:solidFill>
              </a:rPr>
              <a:t>Core of my heart</a:t>
            </a:r>
            <a:r>
              <a:rPr lang="en-AU" sz="1600" dirty="0" smtClean="0"/>
              <a:t>, my country!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Her pitiless blue sky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When </a:t>
            </a:r>
            <a:r>
              <a:rPr lang="en-AU" sz="1600" dirty="0" smtClean="0">
                <a:solidFill>
                  <a:srgbClr val="FF0303"/>
                </a:solidFill>
              </a:rPr>
              <a:t>sick at heart </a:t>
            </a:r>
            <a:r>
              <a:rPr lang="en-AU" sz="1600" dirty="0" smtClean="0"/>
              <a:t>around </a:t>
            </a:r>
            <a:r>
              <a:rPr lang="en-AU" sz="1600" dirty="0" smtClean="0">
                <a:solidFill>
                  <a:srgbClr val="000000"/>
                </a:solidFill>
              </a:rPr>
              <a:t>us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We</a:t>
            </a:r>
            <a:r>
              <a:rPr lang="en-AU" sz="1600" dirty="0" smtClean="0"/>
              <a:t> see the cattle die -</a:t>
            </a:r>
          </a:p>
          <a:p>
            <a:r>
              <a:rPr lang="en-AU" sz="1600" dirty="0" smtClean="0"/>
              <a:t>      But then the </a:t>
            </a:r>
            <a:r>
              <a:rPr lang="en-AU" sz="1600" b="1" i="1" dirty="0" smtClean="0"/>
              <a:t>grey clouds gather</a:t>
            </a:r>
          </a:p>
          <a:p>
            <a:r>
              <a:rPr lang="en-AU" sz="1600" dirty="0" smtClean="0"/>
              <a:t>      And</a:t>
            </a:r>
            <a:r>
              <a:rPr lang="en-AU" sz="1600" b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we</a:t>
            </a:r>
            <a:r>
              <a:rPr lang="en-AU" sz="1600" b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can bless</a:t>
            </a:r>
            <a:r>
              <a:rPr lang="en-AU" sz="1600" dirty="0" smtClean="0">
                <a:solidFill>
                  <a:srgbClr val="FF0303"/>
                </a:solidFill>
              </a:rPr>
              <a:t> </a:t>
            </a:r>
            <a:r>
              <a:rPr lang="en-AU" sz="1600" dirty="0" smtClean="0"/>
              <a:t>again</a:t>
            </a:r>
          </a:p>
          <a:p>
            <a:r>
              <a:rPr lang="en-AU" sz="1600" dirty="0" smtClean="0"/>
              <a:t>      The drumming of an army,</a:t>
            </a:r>
          </a:p>
          <a:p>
            <a:r>
              <a:rPr lang="en-AU" sz="1600" dirty="0" smtClean="0"/>
              <a:t>      The steady, soaking </a:t>
            </a:r>
            <a:r>
              <a:rPr lang="en-AU" sz="1600" b="1" i="1" dirty="0" smtClean="0"/>
              <a:t>rain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5</a:t>
            </a:r>
            <a:r>
              <a:rPr lang="en-AU" sz="1600" dirty="0" smtClean="0">
                <a:solidFill>
                  <a:srgbClr val="FF0303"/>
                </a:solidFill>
              </a:rPr>
              <a:t>. Core of my heart</a:t>
            </a:r>
            <a:r>
              <a:rPr lang="en-AU" sz="1600" dirty="0" smtClean="0"/>
              <a:t>, </a:t>
            </a:r>
            <a:r>
              <a:rPr lang="en-AU" sz="1600" dirty="0" smtClean="0">
                <a:solidFill>
                  <a:srgbClr val="000000"/>
                </a:solidFill>
              </a:rPr>
              <a:t>my country!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Land of the Rainbow Gold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For </a:t>
            </a:r>
            <a:r>
              <a:rPr lang="en-AU" sz="1600" b="1" i="1" dirty="0" smtClean="0"/>
              <a:t>flood and fire and famine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She</a:t>
            </a:r>
            <a:r>
              <a:rPr lang="en-AU" sz="1600" dirty="0" smtClean="0"/>
              <a:t> </a:t>
            </a:r>
            <a:r>
              <a:rPr lang="en-AU" sz="1600" b="1" i="1" dirty="0" smtClean="0"/>
              <a:t>pays </a:t>
            </a:r>
            <a:r>
              <a:rPr lang="en-AU" sz="1600" dirty="0" smtClean="0">
                <a:solidFill>
                  <a:srgbClr val="000000"/>
                </a:solidFill>
              </a:rPr>
              <a:t>us</a:t>
            </a:r>
            <a:r>
              <a:rPr lang="en-AU" sz="1600" b="1" i="1" dirty="0" smtClean="0"/>
              <a:t> back threefold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Over </a:t>
            </a:r>
            <a:r>
              <a:rPr lang="en-AU" sz="1600" b="1" i="1" dirty="0" smtClean="0"/>
              <a:t>the thirsty paddocks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   Watch, after many days,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The filmy veil of greenness</a:t>
            </a:r>
          </a:p>
          <a:p>
            <a:r>
              <a:rPr lang="en-AU" sz="1600" b="1" i="1" dirty="0" smtClean="0"/>
              <a:t>      That thickens </a:t>
            </a:r>
            <a:r>
              <a:rPr lang="en-AU" sz="1600" dirty="0" smtClean="0"/>
              <a:t>as </a:t>
            </a:r>
            <a:r>
              <a:rPr lang="en-AU" sz="1600" dirty="0" smtClean="0">
                <a:solidFill>
                  <a:srgbClr val="000000"/>
                </a:solidFill>
              </a:rPr>
              <a:t>we gaze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6. An </a:t>
            </a:r>
            <a:r>
              <a:rPr lang="en-AU" sz="1600" b="1" i="1" dirty="0" smtClean="0"/>
              <a:t>opal-hearted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A wilful, lavish land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All you </a:t>
            </a:r>
            <a:r>
              <a:rPr lang="en-AU" sz="1600" dirty="0" smtClean="0"/>
              <a:t>who have </a:t>
            </a:r>
            <a:r>
              <a:rPr lang="en-AU" sz="1600" dirty="0" smtClean="0">
                <a:solidFill>
                  <a:srgbClr val="FF0000"/>
                </a:solidFill>
              </a:rPr>
              <a:t>not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FF0303"/>
                </a:solidFill>
              </a:rPr>
              <a:t>loved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63C3F8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You</a:t>
            </a:r>
            <a:r>
              <a:rPr lang="en-AU" sz="1600" dirty="0" smtClean="0"/>
              <a:t> will not understand -</a:t>
            </a:r>
          </a:p>
          <a:p>
            <a:r>
              <a:rPr lang="en-AU" sz="1600" dirty="0" smtClean="0"/>
              <a:t>      Though</a:t>
            </a:r>
            <a:r>
              <a:rPr lang="en-AU" sz="1600" b="1" i="1" dirty="0" smtClean="0"/>
              <a:t> Earth holds many splendours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Wherever</a:t>
            </a:r>
            <a:r>
              <a:rPr lang="en-AU" sz="1600" dirty="0" smtClean="0">
                <a:solidFill>
                  <a:srgbClr val="000000"/>
                </a:solidFill>
              </a:rPr>
              <a:t> I </a:t>
            </a:r>
            <a:r>
              <a:rPr lang="en-AU" sz="1600" dirty="0" smtClean="0"/>
              <a:t>may die,</a:t>
            </a:r>
          </a:p>
          <a:p>
            <a:r>
              <a:rPr lang="en-AU" sz="1600" dirty="0" smtClean="0"/>
              <a:t>    </a:t>
            </a:r>
            <a:r>
              <a:rPr lang="en-AU" sz="1600" dirty="0" smtClean="0">
                <a:solidFill>
                  <a:srgbClr val="000000"/>
                </a:solidFill>
              </a:rPr>
              <a:t>  </a:t>
            </a:r>
            <a:r>
              <a:rPr lang="en-AU" sz="1600" b="1" dirty="0" smtClean="0">
                <a:solidFill>
                  <a:srgbClr val="000000"/>
                </a:solidFill>
              </a:rPr>
              <a:t>I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/>
              <a:t>know to what </a:t>
            </a:r>
            <a:r>
              <a:rPr lang="en-AU" sz="1600" b="1" i="1" dirty="0" smtClean="0"/>
              <a:t>brown Country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000000"/>
                </a:solidFill>
              </a:rPr>
              <a:t> My</a:t>
            </a:r>
            <a:r>
              <a:rPr lang="en-AU" sz="1600" b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FF0303"/>
                </a:solidFill>
              </a:rPr>
              <a:t>homing thoughts will fly</a:t>
            </a:r>
            <a:r>
              <a:rPr lang="en-AU" sz="1600" dirty="0" smtClean="0"/>
              <a:t>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Many-coloured contrasts, e.g.</a:t>
            </a:r>
          </a:p>
          <a:p>
            <a:endParaRPr lang="en-AU" dirty="0" smtClean="0">
              <a:latin typeface="Arial"/>
              <a:cs typeface="Arial"/>
            </a:endParaRP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Opal-hearted</a:t>
            </a: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	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19400"/>
            <a:ext cx="36195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</a:t>
            </a:r>
            <a:r>
              <a:rPr lang="en-AU" sz="1600" dirty="0" smtClean="0">
                <a:solidFill>
                  <a:srgbClr val="000000"/>
                </a:solidFill>
              </a:rPr>
              <a:t>The love of </a:t>
            </a:r>
            <a:r>
              <a:rPr lang="en-AU" sz="1600" i="1" dirty="0" smtClean="0">
                <a:solidFill>
                  <a:srgbClr val="000000"/>
                </a:solidFill>
              </a:rPr>
              <a:t>field and coppice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Of </a:t>
            </a:r>
            <a:r>
              <a:rPr lang="en-AU" sz="1600" i="1" dirty="0" smtClean="0">
                <a:solidFill>
                  <a:srgbClr val="000000"/>
                </a:solidFill>
              </a:rPr>
              <a:t>green and shaded Lanes,</a:t>
            </a:r>
          </a:p>
          <a:p>
            <a:r>
              <a:rPr lang="en-AU" sz="1600" i="1" dirty="0" smtClean="0">
                <a:solidFill>
                  <a:srgbClr val="000000"/>
                </a:solidFill>
              </a:rPr>
              <a:t>      Of ordered woods and gardens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Is running in </a:t>
            </a:r>
            <a:r>
              <a:rPr lang="en-AU" sz="1600" b="1" dirty="0" smtClean="0">
                <a:solidFill>
                  <a:srgbClr val="000000"/>
                </a:solidFill>
              </a:rPr>
              <a:t>your veins</a:t>
            </a:r>
            <a:r>
              <a:rPr lang="en-AU" sz="1600" dirty="0" smtClean="0">
                <a:solidFill>
                  <a:srgbClr val="000000"/>
                </a:solidFill>
              </a:rPr>
              <a:t>;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Strong love of </a:t>
            </a:r>
            <a:r>
              <a:rPr lang="en-AU" sz="1600" i="1" dirty="0" smtClean="0">
                <a:solidFill>
                  <a:srgbClr val="000000"/>
                </a:solidFill>
              </a:rPr>
              <a:t>grey-blue distance,</a:t>
            </a:r>
          </a:p>
          <a:p>
            <a:r>
              <a:rPr lang="en-AU" sz="1600" i="1" dirty="0" smtClean="0">
                <a:solidFill>
                  <a:srgbClr val="000000"/>
                </a:solidFill>
              </a:rPr>
              <a:t>      Brown streams and soft, dim skies</a:t>
            </a:r>
            <a:r>
              <a:rPr lang="en-AU" sz="160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I know</a:t>
            </a:r>
            <a:r>
              <a:rPr lang="en-AU" sz="1600" b="1" i="1" dirty="0" smtClean="0">
                <a:solidFill>
                  <a:srgbClr val="000000"/>
                </a:solidFill>
              </a:rPr>
              <a:t> </a:t>
            </a:r>
            <a:r>
              <a:rPr lang="en-AU" sz="1600" i="1" dirty="0" smtClean="0">
                <a:solidFill>
                  <a:srgbClr val="000000"/>
                </a:solidFill>
              </a:rPr>
              <a:t>but cannot share it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My</a:t>
            </a:r>
            <a:r>
              <a:rPr lang="en-AU" sz="1600" dirty="0" smtClean="0">
                <a:solidFill>
                  <a:srgbClr val="000000"/>
                </a:solidFill>
              </a:rPr>
              <a:t> love is </a:t>
            </a:r>
            <a:r>
              <a:rPr lang="en-AU" sz="1600" i="1" dirty="0" smtClean="0">
                <a:solidFill>
                  <a:srgbClr val="000000"/>
                </a:solidFill>
              </a:rPr>
              <a:t>otherwise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 2. I love a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sunburnt</a:t>
            </a:r>
            <a:r>
              <a:rPr lang="en-AU" sz="1600" b="1" i="1" dirty="0" smtClean="0">
                <a:solidFill>
                  <a:srgbClr val="000000"/>
                </a:solidFill>
              </a:rPr>
              <a:t> country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i="1" dirty="0" smtClean="0">
                <a:solidFill>
                  <a:srgbClr val="000000"/>
                </a:solidFill>
              </a:rPr>
              <a:t>A land of sweeping plains,</a:t>
            </a:r>
          </a:p>
          <a:p>
            <a:r>
              <a:rPr lang="en-AU" sz="1600" i="1" dirty="0" smtClean="0">
                <a:solidFill>
                  <a:srgbClr val="000000"/>
                </a:solidFill>
              </a:rPr>
              <a:t>      Of ragged mountain ranges,</a:t>
            </a:r>
          </a:p>
          <a:p>
            <a:r>
              <a:rPr lang="en-AU" sz="1600" i="1" dirty="0" smtClean="0">
                <a:solidFill>
                  <a:srgbClr val="000000"/>
                </a:solidFill>
              </a:rPr>
              <a:t>      Of drought and flooding rains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 love her </a:t>
            </a:r>
            <a:r>
              <a:rPr lang="en-AU" sz="1600" i="1" dirty="0" smtClean="0">
                <a:solidFill>
                  <a:srgbClr val="000000"/>
                </a:solidFill>
              </a:rPr>
              <a:t>far horizons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 love her</a:t>
            </a:r>
            <a:r>
              <a:rPr lang="en-AU" sz="1600" b="1" dirty="0" smtClean="0">
                <a:solidFill>
                  <a:srgbClr val="000000"/>
                </a:solidFill>
              </a:rPr>
              <a:t> </a:t>
            </a:r>
            <a:r>
              <a:rPr lang="en-AU" sz="1600" b="1" u="sng" dirty="0" smtClean="0">
                <a:solidFill>
                  <a:srgbClr val="000000"/>
                </a:solidFill>
              </a:rPr>
              <a:t>jewel sea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Her </a:t>
            </a:r>
            <a:r>
              <a:rPr lang="en-AU" sz="1600" i="1" dirty="0" smtClean="0">
                <a:solidFill>
                  <a:srgbClr val="000000"/>
                </a:solidFill>
              </a:rPr>
              <a:t>beauty and her terror</a:t>
            </a:r>
            <a:r>
              <a:rPr lang="en-AU" sz="160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</a:t>
            </a:r>
            <a:r>
              <a:rPr lang="en-AU" sz="1600" b="1" u="sng" dirty="0" smtClean="0">
                <a:solidFill>
                  <a:srgbClr val="000000"/>
                </a:solidFill>
              </a:rPr>
              <a:t>wide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brown</a:t>
            </a:r>
            <a:r>
              <a:rPr lang="en-AU" sz="1600" b="1" u="sng" dirty="0" smtClean="0">
                <a:solidFill>
                  <a:srgbClr val="000000"/>
                </a:solidFill>
              </a:rPr>
              <a:t> land</a:t>
            </a:r>
            <a:r>
              <a:rPr lang="en-AU" sz="1600" dirty="0" smtClean="0">
                <a:solidFill>
                  <a:srgbClr val="000000"/>
                </a:solidFill>
              </a:rPr>
              <a:t> for </a:t>
            </a:r>
            <a:r>
              <a:rPr lang="en-AU" sz="1600" b="1" dirty="0" smtClean="0">
                <a:solidFill>
                  <a:srgbClr val="000000"/>
                </a:solidFill>
              </a:rPr>
              <a:t>me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3. The </a:t>
            </a:r>
            <a:r>
              <a:rPr lang="en-AU" sz="1600" i="1" dirty="0" smtClean="0">
                <a:solidFill>
                  <a:srgbClr val="000000"/>
                </a:solidFill>
              </a:rPr>
              <a:t>tragic ring-barked forests</a:t>
            </a:r>
          </a:p>
          <a:p>
            <a:r>
              <a:rPr lang="en-AU" sz="1600" b="1" i="1" dirty="0" smtClean="0">
                <a:solidFill>
                  <a:srgbClr val="000000"/>
                </a:solidFill>
              </a:rPr>
              <a:t>     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Stark white</a:t>
            </a:r>
            <a:r>
              <a:rPr lang="en-AU" sz="1600" b="1" i="1" dirty="0" smtClean="0">
                <a:solidFill>
                  <a:srgbClr val="000000"/>
                </a:solidFill>
              </a:rPr>
              <a:t> </a:t>
            </a:r>
            <a:r>
              <a:rPr lang="en-AU" sz="1600" i="1" dirty="0" smtClean="0">
                <a:solidFill>
                  <a:srgbClr val="000000"/>
                </a:solidFill>
              </a:rPr>
              <a:t>beneath the moon</a:t>
            </a:r>
            <a:r>
              <a:rPr lang="en-AU" sz="1600" b="1" i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b="1" i="1" dirty="0" smtClean="0">
                <a:solidFill>
                  <a:srgbClr val="000000"/>
                </a:solidFill>
              </a:rPr>
              <a:t>      </a:t>
            </a:r>
            <a:r>
              <a:rPr lang="en-AU" sz="1600" i="1" dirty="0" smtClean="0">
                <a:solidFill>
                  <a:srgbClr val="000000"/>
                </a:solidFill>
              </a:rPr>
              <a:t>The</a:t>
            </a:r>
            <a:r>
              <a:rPr lang="en-AU" sz="1600" b="1" i="1" dirty="0" smtClean="0">
                <a:solidFill>
                  <a:srgbClr val="000000"/>
                </a:solidFill>
              </a:rPr>
              <a:t>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sapphire-misted</a:t>
            </a:r>
            <a:r>
              <a:rPr lang="en-AU" sz="1600" b="1" i="1" dirty="0" smtClean="0">
                <a:solidFill>
                  <a:srgbClr val="000000"/>
                </a:solidFill>
              </a:rPr>
              <a:t> </a:t>
            </a:r>
            <a:r>
              <a:rPr lang="en-AU" sz="1600" i="1" dirty="0" smtClean="0">
                <a:solidFill>
                  <a:srgbClr val="000000"/>
                </a:solidFill>
              </a:rPr>
              <a:t>mounta</a:t>
            </a:r>
            <a:r>
              <a:rPr lang="en-AU" sz="1600" i="1" dirty="0" smtClean="0"/>
              <a:t>ins,</a:t>
            </a:r>
          </a:p>
          <a:p>
            <a:r>
              <a:rPr lang="en-AU" sz="1600" b="1" i="1" dirty="0" smtClean="0"/>
              <a:t>      </a:t>
            </a:r>
            <a:r>
              <a:rPr lang="en-AU" sz="1600" i="1" dirty="0" smtClean="0"/>
              <a:t>The</a:t>
            </a:r>
            <a:r>
              <a:rPr lang="en-AU" sz="1600" b="1" i="1" dirty="0" smtClean="0"/>
              <a:t> </a:t>
            </a:r>
            <a:r>
              <a:rPr lang="en-AU" sz="1600" b="1" i="1" u="sng" dirty="0" smtClean="0"/>
              <a:t>hot gold</a:t>
            </a:r>
            <a:r>
              <a:rPr lang="en-AU" sz="1600" b="1" i="1" dirty="0" smtClean="0"/>
              <a:t> </a:t>
            </a:r>
            <a:r>
              <a:rPr lang="en-AU" sz="1600" i="1" dirty="0" smtClean="0"/>
              <a:t>hush of noon</a:t>
            </a:r>
            <a:r>
              <a:rPr lang="en-AU" sz="1600" b="1" i="1" dirty="0" smtClean="0"/>
              <a:t>.</a:t>
            </a:r>
          </a:p>
          <a:p>
            <a:r>
              <a:rPr lang="en-AU" sz="1600" b="1" i="1" dirty="0" smtClean="0"/>
              <a:t>      </a:t>
            </a:r>
            <a:r>
              <a:rPr lang="en-AU" sz="1600" b="1" i="1" u="sng" dirty="0" smtClean="0"/>
              <a:t>Green tangle</a:t>
            </a:r>
            <a:r>
              <a:rPr lang="en-AU" sz="1600" i="1" dirty="0" smtClean="0"/>
              <a:t> of the brushes</a:t>
            </a:r>
          </a:p>
          <a:p>
            <a:r>
              <a:rPr lang="en-AU" sz="1600" i="1" dirty="0" smtClean="0"/>
              <a:t>      Where lithe lianas coil,</a:t>
            </a:r>
          </a:p>
          <a:p>
            <a:r>
              <a:rPr lang="en-AU" sz="1600" i="1" dirty="0" smtClean="0"/>
              <a:t>      And orchids deck the tree-tops</a:t>
            </a:r>
          </a:p>
          <a:p>
            <a:r>
              <a:rPr lang="en-AU" sz="1600" i="1" dirty="0" smtClean="0"/>
              <a:t>      And ferns the </a:t>
            </a:r>
            <a:r>
              <a:rPr lang="en-AU" sz="1600" b="1" i="1" u="sng" dirty="0" smtClean="0"/>
              <a:t>crimson soil</a:t>
            </a:r>
            <a:r>
              <a:rPr lang="en-AU" sz="1600" b="1" i="1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000000"/>
                </a:solidFill>
              </a:rPr>
              <a:t>Core of my heart, </a:t>
            </a:r>
            <a:r>
              <a:rPr lang="en-AU" sz="1600" b="1" dirty="0" smtClean="0">
                <a:solidFill>
                  <a:srgbClr val="000000"/>
                </a:solidFill>
              </a:rPr>
              <a:t>my country</a:t>
            </a:r>
            <a:r>
              <a:rPr lang="en-AU" sz="1600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Her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pitiless blue</a:t>
            </a:r>
            <a:r>
              <a:rPr lang="en-AU" sz="1600" b="1" i="1" dirty="0" smtClean="0">
                <a:solidFill>
                  <a:srgbClr val="000000"/>
                </a:solidFill>
              </a:rPr>
              <a:t> sky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When </a:t>
            </a:r>
            <a:r>
              <a:rPr lang="en-AU" sz="1600" i="1" dirty="0" smtClean="0">
                <a:solidFill>
                  <a:srgbClr val="000000"/>
                </a:solidFill>
              </a:rPr>
              <a:t>sick at heart</a:t>
            </a:r>
            <a:r>
              <a:rPr lang="en-AU" sz="1600" dirty="0" smtClean="0">
                <a:solidFill>
                  <a:srgbClr val="000000"/>
                </a:solidFill>
              </a:rPr>
              <a:t> around </a:t>
            </a:r>
            <a:r>
              <a:rPr lang="en-AU" sz="1600" b="1" dirty="0" smtClean="0">
                <a:solidFill>
                  <a:srgbClr val="000000"/>
                </a:solidFill>
              </a:rPr>
              <a:t>us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We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i="1" dirty="0" smtClean="0">
                <a:solidFill>
                  <a:srgbClr val="000000"/>
                </a:solidFill>
              </a:rPr>
              <a:t>see the cattle die</a:t>
            </a:r>
            <a:r>
              <a:rPr lang="en-AU" sz="160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But then the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grey clouds </a:t>
            </a:r>
            <a:r>
              <a:rPr lang="en-AU" sz="1600" dirty="0" smtClean="0">
                <a:solidFill>
                  <a:srgbClr val="000000"/>
                </a:solidFill>
              </a:rPr>
              <a:t>gather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</a:t>
            </a:r>
            <a:r>
              <a:rPr lang="en-AU" sz="1600" b="1" dirty="0" smtClean="0">
                <a:solidFill>
                  <a:srgbClr val="000000"/>
                </a:solidFill>
              </a:rPr>
              <a:t>we</a:t>
            </a:r>
            <a:r>
              <a:rPr lang="en-AU" sz="1600" dirty="0" smtClean="0">
                <a:solidFill>
                  <a:srgbClr val="000000"/>
                </a:solidFill>
              </a:rPr>
              <a:t> can bless again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drumming of an army,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steady, soaking </a:t>
            </a:r>
            <a:r>
              <a:rPr lang="en-AU" sz="1600" i="1" dirty="0" smtClean="0">
                <a:solidFill>
                  <a:srgbClr val="000000"/>
                </a:solidFill>
              </a:rPr>
              <a:t>rain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/>
              <a:t>    5</a:t>
            </a:r>
            <a:r>
              <a:rPr lang="en-AU" sz="1600" dirty="0" smtClean="0">
                <a:solidFill>
                  <a:srgbClr val="000000"/>
                </a:solidFill>
              </a:rPr>
              <a:t>. Core of my heart, </a:t>
            </a:r>
            <a:r>
              <a:rPr lang="en-AU" sz="1600" b="1" dirty="0" smtClean="0">
                <a:solidFill>
                  <a:srgbClr val="000000"/>
                </a:solidFill>
              </a:rPr>
              <a:t>my country</a:t>
            </a:r>
            <a:r>
              <a:rPr lang="en-AU" sz="1600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i="1" dirty="0" smtClean="0">
                <a:solidFill>
                  <a:srgbClr val="000000"/>
                </a:solidFill>
              </a:rPr>
              <a:t>Land of the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Rainbow Gold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For </a:t>
            </a:r>
            <a:r>
              <a:rPr lang="en-AU" sz="1600" i="1" dirty="0" smtClean="0">
                <a:solidFill>
                  <a:srgbClr val="000000"/>
                </a:solidFill>
              </a:rPr>
              <a:t>flood and fire and famine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She </a:t>
            </a:r>
            <a:r>
              <a:rPr lang="en-AU" sz="1600" i="1" dirty="0" smtClean="0">
                <a:solidFill>
                  <a:srgbClr val="000000"/>
                </a:solidFill>
              </a:rPr>
              <a:t>pays </a:t>
            </a:r>
            <a:r>
              <a:rPr lang="en-AU" sz="1600" b="1" i="1" dirty="0" smtClean="0">
                <a:solidFill>
                  <a:srgbClr val="000000"/>
                </a:solidFill>
              </a:rPr>
              <a:t>us </a:t>
            </a:r>
            <a:r>
              <a:rPr lang="en-AU" sz="1600" i="1" dirty="0" smtClean="0">
                <a:solidFill>
                  <a:srgbClr val="000000"/>
                </a:solidFill>
              </a:rPr>
              <a:t>back threefold</a:t>
            </a:r>
            <a:r>
              <a:rPr lang="en-AU" sz="1600" dirty="0" smtClean="0">
                <a:solidFill>
                  <a:srgbClr val="000000"/>
                </a:solidFill>
              </a:rPr>
              <a:t>;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Over </a:t>
            </a:r>
            <a:r>
              <a:rPr lang="en-AU" sz="1600" i="1" dirty="0" smtClean="0">
                <a:solidFill>
                  <a:srgbClr val="000000"/>
                </a:solidFill>
              </a:rPr>
              <a:t>the thirsty paddocks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  Watch, after many days,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filmy </a:t>
            </a:r>
            <a:r>
              <a:rPr lang="en-AU" sz="1600" b="1" u="sng" dirty="0" smtClean="0">
                <a:solidFill>
                  <a:srgbClr val="000000"/>
                </a:solidFill>
              </a:rPr>
              <a:t>veil of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greenness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That thickens as </a:t>
            </a:r>
            <a:r>
              <a:rPr lang="en-AU" sz="1600" b="1" dirty="0" smtClean="0">
                <a:solidFill>
                  <a:srgbClr val="000000"/>
                </a:solidFill>
              </a:rPr>
              <a:t>we gaze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6. An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opal-hearted</a:t>
            </a:r>
            <a:r>
              <a:rPr lang="en-AU" sz="1600" b="1" i="1" dirty="0" smtClean="0">
                <a:solidFill>
                  <a:srgbClr val="000000"/>
                </a:solidFill>
              </a:rPr>
              <a:t> country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i="1" dirty="0" smtClean="0">
                <a:solidFill>
                  <a:srgbClr val="000000"/>
                </a:solidFill>
              </a:rPr>
              <a:t>A wilful, lavish land</a:t>
            </a:r>
            <a:r>
              <a:rPr lang="en-AU" sz="160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All you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i="1" dirty="0" smtClean="0">
                <a:solidFill>
                  <a:srgbClr val="000000"/>
                </a:solidFill>
              </a:rPr>
              <a:t>who have not loved her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You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i="1" dirty="0" smtClean="0">
                <a:solidFill>
                  <a:srgbClr val="000000"/>
                </a:solidFill>
              </a:rPr>
              <a:t>will not understand</a:t>
            </a:r>
            <a:r>
              <a:rPr lang="en-AU" sz="160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Though Earth holds many splendours,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Wherever </a:t>
            </a:r>
            <a:r>
              <a:rPr lang="en-AU" sz="1600" b="1" dirty="0" smtClean="0">
                <a:solidFill>
                  <a:srgbClr val="000000"/>
                </a:solidFill>
              </a:rPr>
              <a:t>I</a:t>
            </a:r>
            <a:r>
              <a:rPr lang="en-AU" sz="1600" dirty="0" smtClean="0">
                <a:solidFill>
                  <a:srgbClr val="000000"/>
                </a:solidFill>
              </a:rPr>
              <a:t> may die,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I</a:t>
            </a:r>
            <a:r>
              <a:rPr lang="en-AU" sz="1600" dirty="0" smtClean="0">
                <a:solidFill>
                  <a:srgbClr val="000000"/>
                </a:solidFill>
              </a:rPr>
              <a:t> know to what </a:t>
            </a:r>
            <a:r>
              <a:rPr lang="en-AU" sz="1600" b="1" i="1" u="sng" dirty="0" smtClean="0">
                <a:solidFill>
                  <a:srgbClr val="000000"/>
                </a:solidFill>
              </a:rPr>
              <a:t>brown </a:t>
            </a:r>
            <a:r>
              <a:rPr lang="en-AU" sz="1600" b="1" i="1" dirty="0" smtClean="0">
                <a:solidFill>
                  <a:srgbClr val="000000"/>
                </a:solidFill>
              </a:rPr>
              <a:t>Country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dirty="0" smtClean="0">
                <a:solidFill>
                  <a:srgbClr val="000000"/>
                </a:solidFill>
              </a:rPr>
              <a:t>My homing thoughts</a:t>
            </a:r>
            <a:r>
              <a:rPr lang="en-AU" sz="1600" dirty="0" smtClean="0">
                <a:solidFill>
                  <a:srgbClr val="000000"/>
                </a:solidFill>
              </a:rPr>
              <a:t> will fly.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Attitude?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via valorisation using high value </a:t>
            </a:r>
            <a:r>
              <a:rPr lang="en-AU" dirty="0" smtClean="0">
                <a:solidFill>
                  <a:srgbClr val="FF0303"/>
                </a:solidFill>
                <a:latin typeface="Arial"/>
                <a:cs typeface="Arial"/>
              </a:rPr>
              <a:t>Affect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latin typeface="Arial"/>
                <a:cs typeface="Arial"/>
              </a:rPr>
              <a:t>inscribed</a:t>
            </a:r>
            <a:r>
              <a:rPr lang="en-AU" dirty="0" smtClean="0">
                <a:latin typeface="Arial"/>
                <a:cs typeface="Arial"/>
              </a:rPr>
              <a:t> and </a:t>
            </a:r>
            <a:r>
              <a:rPr lang="en-AU" dirty="0" smtClean="0">
                <a:solidFill>
                  <a:srgbClr val="FF0000"/>
                </a:solidFill>
                <a:latin typeface="Arial"/>
                <a:cs typeface="Arial"/>
              </a:rPr>
              <a:t>flagged</a:t>
            </a:r>
            <a:r>
              <a:rPr lang="en-AU" dirty="0" smtClean="0">
                <a:latin typeface="Arial"/>
                <a:cs typeface="Arial"/>
              </a:rPr>
              <a:t> (provoked)</a:t>
            </a:r>
          </a:p>
          <a:p>
            <a:pPr lvl="2"/>
            <a:r>
              <a:rPr lang="en-AU" u="sng" dirty="0" smtClean="0">
                <a:latin typeface="Arial"/>
                <a:cs typeface="Arial"/>
              </a:rPr>
              <a:t>afforded</a:t>
            </a:r>
            <a:r>
              <a:rPr lang="en-AU" dirty="0" smtClean="0">
                <a:latin typeface="Arial"/>
                <a:cs typeface="Arial"/>
              </a:rPr>
              <a:t> (evoked)</a:t>
            </a: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targets</a:t>
            </a: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2450" y="1871662"/>
            <a:ext cx="8286750" cy="4605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We can look at ‘scriptures’ (or Oracles: heritage artefacts </a:t>
            </a:r>
            <a:r>
              <a:rPr lang="en-AU" sz="2000" dirty="0" err="1" smtClean="0">
                <a:solidFill>
                  <a:schemeClr val="accent2"/>
                </a:solidFill>
                <a:latin typeface="Arial"/>
                <a:cs typeface="Arial"/>
              </a:rPr>
              <a:t>Tann</a:t>
            </a: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 2010) which organise and appeal to our responses via cycles of </a:t>
            </a:r>
            <a:r>
              <a:rPr lang="en-AU" sz="2000" dirty="0" err="1" smtClean="0">
                <a:solidFill>
                  <a:schemeClr val="accent2"/>
                </a:solidFill>
                <a:latin typeface="Arial"/>
                <a:cs typeface="Arial"/>
              </a:rPr>
              <a:t>recontexualising</a:t>
            </a: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 resources:</a:t>
            </a:r>
          </a:p>
          <a:p>
            <a:pPr>
              <a:buNone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via</a:t>
            </a:r>
          </a:p>
          <a:p>
            <a:pPr>
              <a:buFont typeface="Lucida Grande"/>
              <a:buChar char="-"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associations with iconic imagery</a:t>
            </a:r>
          </a:p>
          <a:p>
            <a:pPr>
              <a:buFont typeface="Lucida Grande"/>
              <a:buChar char="-"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images </a:t>
            </a:r>
            <a:r>
              <a:rPr lang="en-AU" sz="2000" dirty="0" err="1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iconic of an ‘identity’ national/ethnic/tribal..</a:t>
            </a:r>
          </a:p>
          <a:p>
            <a:pPr>
              <a:buFont typeface="Lucida Grande"/>
              <a:buChar char="-"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</a:rPr>
              <a:t>this identity becomes saturated with concepts which are in turn associated with a target </a:t>
            </a:r>
            <a:r>
              <a:rPr lang="en-AU" sz="2000" dirty="0" err="1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 re-</a:t>
            </a:r>
            <a:r>
              <a:rPr lang="en-AU" sz="2000" dirty="0" err="1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iconicised</a:t>
            </a:r>
            <a:endParaRPr lang="en-AU" sz="2000" dirty="0" smtClean="0">
              <a:solidFill>
                <a:schemeClr val="accent2"/>
              </a:solidFill>
              <a:latin typeface="Arial"/>
              <a:cs typeface="Arial"/>
              <a:sym typeface="Wingdings"/>
            </a:endParaRPr>
          </a:p>
          <a:p>
            <a:pPr>
              <a:buFont typeface="Lucida Grande"/>
              <a:buChar char="-"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some poems appeal to emotions/values, others use story, others appropriate voices to use stance</a:t>
            </a:r>
          </a:p>
          <a:p>
            <a:pPr>
              <a:buFont typeface="Lucida Grande"/>
              <a:buChar char="-"/>
            </a:pPr>
            <a:r>
              <a:rPr lang="en-AU" sz="2000" dirty="0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entities (Targets) valorised, either negatively or positively..</a:t>
            </a:r>
            <a:r>
              <a:rPr lang="en-AU" sz="2000" dirty="0" smtClean="0">
                <a:latin typeface="Arial"/>
                <a:cs typeface="Arial"/>
              </a:rPr>
              <a:t> </a:t>
            </a:r>
            <a:endParaRPr lang="en-AU" sz="20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latin typeface="Arial"/>
                <a:cs typeface="Arial"/>
              </a:rPr>
              <a:t>Identity:</a:t>
            </a:r>
            <a:endParaRPr lang="en-AU"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The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>
                <a:solidFill>
                  <a:srgbClr val="DD6B0D"/>
                </a:solidFill>
              </a:rPr>
              <a:t>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field and coppice,</a:t>
            </a:r>
          </a:p>
          <a:p>
            <a:r>
              <a:rPr lang="en-AU" sz="1600" b="1" i="1" dirty="0" smtClean="0"/>
              <a:t>      Of green and shaded Lanes,</a:t>
            </a:r>
          </a:p>
          <a:p>
            <a:r>
              <a:rPr lang="en-AU" sz="1600" b="1" i="1" dirty="0" smtClean="0"/>
              <a:t>      Of ordered woods and gardens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Is running in your veins;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FF0000"/>
                </a:solidFill>
              </a:rPr>
              <a:t>Strong love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grey-blue distance,</a:t>
            </a:r>
          </a:p>
          <a:p>
            <a:r>
              <a:rPr lang="en-AU" sz="1600" b="1" i="1" dirty="0" smtClean="0"/>
              <a:t>      Brown streams and soft, dim skies </a:t>
            </a:r>
            <a:r>
              <a:rPr lang="en-AU" sz="1600" dirty="0" smtClean="0"/>
              <a:t>-</a:t>
            </a:r>
          </a:p>
          <a:p>
            <a:r>
              <a:rPr lang="en-AU" sz="1600" dirty="0" smtClean="0"/>
              <a:t>      I know</a:t>
            </a:r>
            <a:r>
              <a:rPr lang="en-AU" sz="1600" u="sng" dirty="0" smtClean="0"/>
              <a:t> but cannot share it,</a:t>
            </a:r>
            <a:endParaRPr lang="en-AU" sz="1600" dirty="0" smtClean="0"/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FF0000"/>
                </a:solidFill>
              </a:rPr>
              <a:t>My love </a:t>
            </a:r>
            <a:r>
              <a:rPr lang="en-AU" sz="1600" dirty="0" smtClean="0"/>
              <a:t>is </a:t>
            </a:r>
            <a:r>
              <a:rPr lang="en-AU" sz="1600" b="1" i="1" dirty="0" smtClean="0"/>
              <a:t>otherwise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 I </a:t>
            </a:r>
            <a:r>
              <a:rPr lang="en-AU" sz="1600" dirty="0" smtClean="0">
                <a:solidFill>
                  <a:srgbClr val="FF0000"/>
                </a:solidFill>
              </a:rPr>
              <a:t>love</a:t>
            </a:r>
            <a:r>
              <a:rPr lang="en-AU" sz="1600" dirty="0" smtClean="0"/>
              <a:t> </a:t>
            </a:r>
            <a:r>
              <a:rPr lang="en-AU" sz="1600" b="1" i="1" dirty="0" smtClean="0"/>
              <a:t>a sunburnt country,</a:t>
            </a:r>
          </a:p>
          <a:p>
            <a:r>
              <a:rPr lang="en-AU" sz="1600" b="1" i="1" dirty="0" smtClean="0"/>
              <a:t>      A land of sweeping plains,</a:t>
            </a:r>
          </a:p>
          <a:p>
            <a:r>
              <a:rPr lang="en-AU" sz="1600" b="1" i="1" dirty="0" smtClean="0"/>
              <a:t>      Of ragged mountain ranges,</a:t>
            </a:r>
          </a:p>
          <a:p>
            <a:r>
              <a:rPr lang="en-AU" sz="1600" b="1" i="1" dirty="0" smtClean="0"/>
              <a:t>      Of drought and flooding rains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</a:t>
            </a:r>
            <a:r>
              <a:rPr lang="en-AU" sz="1600" dirty="0" smtClean="0">
                <a:solidFill>
                  <a:srgbClr val="FF0303"/>
                </a:solidFill>
              </a:rPr>
              <a:t> love </a:t>
            </a:r>
            <a:r>
              <a:rPr lang="en-AU" sz="1600" b="1" i="1" dirty="0" smtClean="0"/>
              <a:t>her far horizons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</a:t>
            </a:r>
            <a:r>
              <a:rPr lang="en-AU" sz="1600" dirty="0" smtClean="0">
                <a:solidFill>
                  <a:srgbClr val="FF0303"/>
                </a:solidFill>
              </a:rPr>
              <a:t> love </a:t>
            </a:r>
            <a:r>
              <a:rPr lang="en-AU" sz="1600" b="1" i="1" dirty="0" smtClean="0"/>
              <a:t>her jewel sea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Her beauty and her terror </a:t>
            </a:r>
            <a:r>
              <a:rPr lang="en-AU" sz="1600" dirty="0" smtClean="0"/>
              <a:t>-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The wide brown land </a:t>
            </a:r>
            <a:r>
              <a:rPr lang="en-A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me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3. The </a:t>
            </a:r>
            <a:r>
              <a:rPr lang="en-AU" sz="1600" u="sng" dirty="0" smtClean="0"/>
              <a:t>tragic</a:t>
            </a:r>
            <a:r>
              <a:rPr lang="en-AU" sz="1600" dirty="0" smtClean="0"/>
              <a:t> ring-barked </a:t>
            </a:r>
            <a:r>
              <a:rPr lang="en-AU" sz="1600" b="1" i="1" dirty="0" smtClean="0"/>
              <a:t>forests</a:t>
            </a:r>
          </a:p>
          <a:p>
            <a:r>
              <a:rPr lang="en-AU" sz="1600" dirty="0" smtClean="0"/>
              <a:t>      Stark white beneath the moon,</a:t>
            </a:r>
          </a:p>
          <a:p>
            <a:r>
              <a:rPr lang="en-AU" sz="1600" dirty="0" smtClean="0"/>
              <a:t>      The sapphire-misted mountains,</a:t>
            </a:r>
          </a:p>
          <a:p>
            <a:r>
              <a:rPr lang="en-AU" sz="1600" dirty="0" smtClean="0"/>
              <a:t>      The hot gold hush of noon.</a:t>
            </a:r>
          </a:p>
          <a:p>
            <a:r>
              <a:rPr lang="en-AU" sz="1600" dirty="0" smtClean="0"/>
              <a:t>      Green tangle of the brushes</a:t>
            </a:r>
          </a:p>
          <a:p>
            <a:r>
              <a:rPr lang="en-AU" sz="1600" dirty="0" smtClean="0"/>
              <a:t>      Where lithe lianas coil,</a:t>
            </a:r>
          </a:p>
          <a:p>
            <a:r>
              <a:rPr lang="en-AU" sz="1600" dirty="0" smtClean="0"/>
              <a:t>      And orchids deck the tree-tops</a:t>
            </a:r>
          </a:p>
          <a:p>
            <a:r>
              <a:rPr lang="en-AU" sz="1600" dirty="0" smtClean="0"/>
              <a:t>      And ferns the crimson soil.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FF0303"/>
                </a:solidFill>
              </a:rPr>
              <a:t>Core of my heart</a:t>
            </a:r>
            <a:r>
              <a:rPr lang="en-AU" sz="1600" dirty="0" smtClean="0"/>
              <a:t>, </a:t>
            </a:r>
            <a:r>
              <a:rPr lang="en-AU" sz="1600" b="1" i="1" dirty="0" smtClean="0"/>
              <a:t>my country</a:t>
            </a:r>
            <a:r>
              <a:rPr lang="en-AU" sz="1600" dirty="0" smtClean="0"/>
              <a:t>!</a:t>
            </a:r>
          </a:p>
          <a:p>
            <a:r>
              <a:rPr lang="en-AU" sz="1600" dirty="0" smtClean="0"/>
              <a:t>      Her pitiless blue sky,</a:t>
            </a:r>
          </a:p>
          <a:p>
            <a:r>
              <a:rPr lang="en-AU" sz="1600" dirty="0" smtClean="0"/>
              <a:t>      When </a:t>
            </a:r>
            <a:r>
              <a:rPr lang="en-AU" sz="1600" dirty="0" smtClean="0">
                <a:solidFill>
                  <a:srgbClr val="FF0000"/>
                </a:solidFill>
              </a:rPr>
              <a:t>sick at heart </a:t>
            </a:r>
            <a:r>
              <a:rPr lang="en-AU" sz="1600" dirty="0" smtClean="0"/>
              <a:t>around us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We </a:t>
            </a:r>
            <a:r>
              <a:rPr lang="en-AU" sz="1600" b="1" i="1" u="sng" dirty="0" smtClean="0"/>
              <a:t>see the cattle die</a:t>
            </a:r>
            <a:r>
              <a:rPr lang="en-AU" sz="1600" b="1" i="1" dirty="0" smtClean="0"/>
              <a:t> </a:t>
            </a:r>
            <a:r>
              <a:rPr lang="en-AU" sz="1600" dirty="0" smtClean="0"/>
              <a:t>-</a:t>
            </a:r>
          </a:p>
          <a:p>
            <a:r>
              <a:rPr lang="en-AU" sz="1600" dirty="0" smtClean="0"/>
              <a:t>      But then the grey clouds gather</a:t>
            </a:r>
          </a:p>
          <a:p>
            <a:r>
              <a:rPr lang="en-AU" sz="1600" dirty="0" smtClean="0"/>
              <a:t>      And we </a:t>
            </a:r>
            <a:r>
              <a:rPr lang="en-AU" sz="1600" dirty="0" smtClean="0">
                <a:solidFill>
                  <a:srgbClr val="FF0303"/>
                </a:solidFill>
              </a:rPr>
              <a:t>can bless </a:t>
            </a:r>
            <a:r>
              <a:rPr lang="en-AU" sz="1600" dirty="0" smtClean="0"/>
              <a:t>again</a:t>
            </a:r>
          </a:p>
          <a:p>
            <a:r>
              <a:rPr lang="en-AU" sz="1600" dirty="0" smtClean="0"/>
              <a:t>      The drumming of an army,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The </a:t>
            </a:r>
            <a:r>
              <a:rPr lang="en-AU" sz="1600" dirty="0" smtClean="0"/>
              <a:t>steady, soaking </a:t>
            </a:r>
            <a:r>
              <a:rPr lang="en-AU" sz="1600" b="1" i="1" dirty="0" smtClean="0"/>
              <a:t>rain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5. </a:t>
            </a:r>
            <a:r>
              <a:rPr lang="en-AU" sz="1600" dirty="0" smtClean="0">
                <a:solidFill>
                  <a:srgbClr val="FF0303"/>
                </a:solidFill>
              </a:rPr>
              <a:t>Core of my heart</a:t>
            </a:r>
            <a:r>
              <a:rPr lang="en-AU" sz="1600" dirty="0" smtClean="0"/>
              <a:t>, </a:t>
            </a:r>
            <a:r>
              <a:rPr lang="en-AU" sz="1600" b="1" i="1" dirty="0" smtClean="0"/>
              <a:t>my country</a:t>
            </a:r>
            <a:r>
              <a:rPr lang="en-AU" sz="1600" dirty="0" smtClean="0"/>
              <a:t>!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Land</a:t>
            </a:r>
            <a:r>
              <a:rPr lang="en-AU" sz="1600" dirty="0" smtClean="0"/>
              <a:t> of the </a:t>
            </a:r>
            <a:r>
              <a:rPr lang="en-AU" sz="1600" u="sng" dirty="0" smtClean="0"/>
              <a:t>Rainbow Gold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For </a:t>
            </a:r>
            <a:r>
              <a:rPr lang="en-AU" sz="1600" u="sng" dirty="0" smtClean="0"/>
              <a:t>flood and fire and famine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</a:t>
            </a:r>
            <a:r>
              <a:rPr lang="en-AU" sz="1600" b="1" i="1" u="sng" dirty="0" smtClean="0"/>
              <a:t>She</a:t>
            </a:r>
            <a:r>
              <a:rPr lang="en-AU" sz="1600" b="1" i="1" dirty="0" smtClean="0"/>
              <a:t> </a:t>
            </a:r>
            <a:r>
              <a:rPr lang="en-AU" sz="1600" u="sng" dirty="0" smtClean="0"/>
              <a:t>pays us back threefold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Over </a:t>
            </a:r>
            <a:r>
              <a:rPr lang="en-AU" sz="1600" u="sng" dirty="0" smtClean="0"/>
              <a:t>the thirsty paddocks,</a:t>
            </a:r>
          </a:p>
          <a:p>
            <a:r>
              <a:rPr lang="en-AU" sz="1600" dirty="0" smtClean="0"/>
              <a:t>     </a:t>
            </a:r>
            <a:r>
              <a:rPr lang="en-AU" sz="1600" u="sng" dirty="0" smtClean="0"/>
              <a:t> Watch, after many days,</a:t>
            </a:r>
          </a:p>
          <a:p>
            <a:r>
              <a:rPr lang="en-AU" sz="1600" dirty="0" smtClean="0"/>
              <a:t>      The </a:t>
            </a:r>
            <a:r>
              <a:rPr lang="en-AU" sz="1600" u="sng" dirty="0" smtClean="0"/>
              <a:t>filmy veil of greenness</a:t>
            </a:r>
            <a:endParaRPr lang="en-AU" sz="1600" dirty="0" smtClean="0"/>
          </a:p>
          <a:p>
            <a:r>
              <a:rPr lang="en-AU" sz="1600" dirty="0" smtClean="0"/>
              <a:t>      That thickens </a:t>
            </a:r>
            <a:r>
              <a:rPr lang="en-AU" sz="1600" u="sng" dirty="0" smtClean="0"/>
              <a:t>as we gaze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6. An opal-hearted </a:t>
            </a:r>
            <a:r>
              <a:rPr lang="en-AU" sz="1600" b="1" i="1" dirty="0" smtClean="0"/>
              <a:t>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A wilful, lavish </a:t>
            </a:r>
            <a:r>
              <a:rPr lang="en-AU" sz="1600" b="1" i="1" dirty="0" smtClean="0"/>
              <a:t>land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All you who </a:t>
            </a:r>
            <a:r>
              <a:rPr lang="en-AU" sz="1600" dirty="0" smtClean="0">
                <a:solidFill>
                  <a:srgbClr val="FF0303"/>
                </a:solidFill>
              </a:rPr>
              <a:t>have not loved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u="sng" dirty="0" smtClean="0"/>
              <a:t>You will not understand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Though Earth holds many splendours,</a:t>
            </a:r>
          </a:p>
          <a:p>
            <a:r>
              <a:rPr lang="en-AU" sz="1600" dirty="0" smtClean="0"/>
              <a:t>      </a:t>
            </a:r>
            <a:r>
              <a:rPr lang="en-AU" sz="1600" u="sng" dirty="0" smtClean="0"/>
              <a:t>Wherever I may die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 know to </a:t>
            </a:r>
            <a:r>
              <a:rPr lang="en-AU" sz="1600" b="1" i="1" dirty="0" smtClean="0"/>
              <a:t>what brown Country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FD1E18"/>
                </a:solidFill>
              </a:rPr>
              <a:t>My homing thoughts will fly</a:t>
            </a:r>
            <a:r>
              <a:rPr lang="en-AU" sz="1600" u="sng" dirty="0" smtClean="0"/>
              <a:t>.</a:t>
            </a:r>
            <a:endParaRPr lang="en-AU" sz="1600" dirty="0" smtClean="0"/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Attitude?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via valorisation using some 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Appreciation</a:t>
            </a:r>
          </a:p>
          <a:p>
            <a:pPr lvl="2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inscribed</a:t>
            </a:r>
            <a:r>
              <a:rPr lang="en-AU" dirty="0" smtClean="0">
                <a:latin typeface="Arial"/>
                <a:cs typeface="Arial"/>
              </a:rPr>
              <a:t> and </a:t>
            </a:r>
            <a:r>
              <a:rPr lang="en-AU" b="1" dirty="0" smtClean="0">
                <a:solidFill>
                  <a:srgbClr val="6EAC0A"/>
                </a:solidFill>
                <a:latin typeface="Arial"/>
                <a:cs typeface="Arial"/>
              </a:rPr>
              <a:t>flagged</a:t>
            </a:r>
            <a:r>
              <a:rPr lang="en-AU" dirty="0" smtClean="0">
                <a:latin typeface="Arial"/>
                <a:cs typeface="Arial"/>
              </a:rPr>
              <a:t> (provoked)</a:t>
            </a:r>
          </a:p>
          <a:p>
            <a:pPr lvl="2"/>
            <a:r>
              <a:rPr lang="en-AU" u="sng" dirty="0" smtClean="0">
                <a:latin typeface="Arial"/>
                <a:cs typeface="Arial"/>
              </a:rPr>
              <a:t>afforded</a:t>
            </a:r>
            <a:r>
              <a:rPr lang="en-AU" dirty="0" smtClean="0">
                <a:latin typeface="Arial"/>
                <a:cs typeface="Arial"/>
              </a:rPr>
              <a:t> (evoked)</a:t>
            </a: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targets</a:t>
            </a: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The love of field and coppice,</a:t>
            </a:r>
          </a:p>
          <a:p>
            <a:r>
              <a:rPr lang="en-AU" sz="1600" dirty="0" smtClean="0"/>
              <a:t>      Of green and shaded Lanes,</a:t>
            </a:r>
          </a:p>
          <a:p>
            <a:r>
              <a:rPr lang="en-AU" sz="1600" dirty="0" smtClean="0"/>
              <a:t>      Of </a:t>
            </a:r>
            <a:r>
              <a:rPr lang="en-AU" sz="1600" b="1" dirty="0" smtClean="0">
                <a:solidFill>
                  <a:srgbClr val="6EAC0A"/>
                </a:solidFill>
              </a:rPr>
              <a:t>ordered</a:t>
            </a:r>
            <a:r>
              <a:rPr lang="en-AU" sz="1600" dirty="0" smtClean="0"/>
              <a:t> </a:t>
            </a:r>
            <a:r>
              <a:rPr lang="en-AU" sz="1600" b="1" i="1" dirty="0" smtClean="0"/>
              <a:t>woods and gardens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Is running in your veins;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000000"/>
                </a:solidFill>
              </a:rPr>
              <a:t> Strong love of grey-blue distance,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Brown streams and </a:t>
            </a:r>
            <a:r>
              <a:rPr lang="en-AU" sz="1600" u="sng" dirty="0" smtClean="0">
                <a:solidFill>
                  <a:srgbClr val="000000"/>
                </a:solidFill>
              </a:rPr>
              <a:t>soft, dim</a:t>
            </a:r>
            <a:r>
              <a:rPr lang="en-AU" sz="1600" b="1" i="1" u="sng" dirty="0" smtClean="0">
                <a:solidFill>
                  <a:srgbClr val="000000"/>
                </a:solidFill>
              </a:rPr>
              <a:t> skies </a:t>
            </a:r>
            <a:r>
              <a:rPr lang="en-AU" sz="1600" dirty="0" smtClean="0">
                <a:solidFill>
                  <a:srgbClr val="000000"/>
                </a:solidFill>
              </a:rPr>
              <a:t>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 know but cannot share it,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My love is otherwise.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 2. I love</a:t>
            </a:r>
            <a:r>
              <a:rPr lang="en-AU" sz="1600" dirty="0" smtClean="0"/>
              <a:t> a </a:t>
            </a:r>
            <a:r>
              <a:rPr lang="en-AU" sz="1600" u="sng" dirty="0" smtClean="0"/>
              <a:t>sunburnt</a:t>
            </a:r>
            <a:r>
              <a:rPr lang="en-AU" sz="1600" dirty="0" smtClean="0"/>
              <a:t> </a:t>
            </a:r>
            <a:r>
              <a:rPr lang="en-AU" sz="1600" b="1" i="1" dirty="0" smtClean="0"/>
              <a:t>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A land </a:t>
            </a:r>
            <a:r>
              <a:rPr lang="en-AU" sz="1600" dirty="0" smtClean="0"/>
              <a:t>of </a:t>
            </a:r>
            <a:r>
              <a:rPr lang="en-AU" sz="1600" u="sng" dirty="0" smtClean="0"/>
              <a:t>sweeping </a:t>
            </a:r>
            <a:r>
              <a:rPr lang="en-AU" sz="1600" b="1" i="1" u="sng" dirty="0" smtClean="0"/>
              <a:t>plain</a:t>
            </a:r>
            <a:r>
              <a:rPr lang="en-AU" sz="1600" u="sng" dirty="0" smtClean="0"/>
              <a:t>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u="sng" dirty="0" smtClean="0"/>
              <a:t>ragged </a:t>
            </a:r>
            <a:r>
              <a:rPr lang="en-AU" sz="1600" b="1" i="1" u="sng" dirty="0" smtClean="0"/>
              <a:t>mountain ranges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u="sng" dirty="0" smtClean="0"/>
              <a:t>drought and flooding rains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000000"/>
                </a:solidFill>
              </a:rPr>
              <a:t> I love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 </a:t>
            </a:r>
            <a:r>
              <a:rPr lang="en-AU" sz="1600" u="sng" dirty="0" smtClean="0"/>
              <a:t>far </a:t>
            </a:r>
            <a:r>
              <a:rPr lang="en-AU" sz="1600" b="1" i="1" u="sng" dirty="0" smtClean="0"/>
              <a:t>horizons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I love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</a:rPr>
              <a:t>jewel</a:t>
            </a:r>
            <a:r>
              <a:rPr lang="en-AU" sz="1600" dirty="0" smtClean="0"/>
              <a:t> </a:t>
            </a:r>
            <a:r>
              <a:rPr lang="en-AU" sz="1600" b="1" i="1" dirty="0" smtClean="0"/>
              <a:t>sea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 </a:t>
            </a:r>
            <a:r>
              <a:rPr lang="en-AU" sz="1600" b="1" dirty="0" smtClean="0">
                <a:solidFill>
                  <a:srgbClr val="6EAC0A"/>
                </a:solidFill>
              </a:rPr>
              <a:t>beauty</a:t>
            </a:r>
            <a:r>
              <a:rPr lang="en-AU" sz="1600" dirty="0" smtClean="0"/>
              <a:t> and </a:t>
            </a:r>
            <a:r>
              <a:rPr lang="en-AU" sz="1600" b="1" i="1" dirty="0" smtClean="0"/>
              <a:t>her</a:t>
            </a:r>
            <a:r>
              <a:rPr lang="en-AU" sz="1600" dirty="0" smtClean="0"/>
              <a:t> </a:t>
            </a:r>
            <a:r>
              <a:rPr lang="en-AU" sz="1600" b="1" dirty="0" smtClean="0">
                <a:solidFill>
                  <a:srgbClr val="6EAC0A"/>
                </a:solidFill>
              </a:rPr>
              <a:t>terror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The wide brown </a:t>
            </a:r>
            <a:r>
              <a:rPr lang="en-AU" sz="1600" dirty="0" smtClean="0">
                <a:solidFill>
                  <a:srgbClr val="000000"/>
                </a:solidFill>
              </a:rPr>
              <a:t>land for me.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3. The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</a:rPr>
              <a:t>tragic</a:t>
            </a:r>
            <a:r>
              <a:rPr lang="en-AU" sz="1600" dirty="0" smtClean="0"/>
              <a:t> </a:t>
            </a:r>
            <a:r>
              <a:rPr lang="en-AU" sz="1600" b="1" i="1" u="sng" dirty="0" smtClean="0"/>
              <a:t>ring-barked</a:t>
            </a:r>
            <a:r>
              <a:rPr lang="en-AU" sz="1600" b="1" i="1" dirty="0" smtClean="0"/>
              <a:t> forests</a:t>
            </a:r>
          </a:p>
          <a:p>
            <a:r>
              <a:rPr lang="en-AU" sz="1600" b="1" i="1" dirty="0" smtClean="0"/>
              <a:t>      </a:t>
            </a:r>
            <a:r>
              <a:rPr lang="en-AU" sz="1600" b="1" i="1" u="sng" dirty="0" smtClean="0"/>
              <a:t>Stark white beneath the moon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The </a:t>
            </a:r>
            <a:r>
              <a:rPr lang="en-AU" sz="1600" u="sng" dirty="0" smtClean="0"/>
              <a:t>sapphire-misted</a:t>
            </a:r>
            <a:r>
              <a:rPr lang="en-AU" sz="1600" dirty="0" smtClean="0"/>
              <a:t> </a:t>
            </a:r>
            <a:r>
              <a:rPr lang="en-AU" sz="1600" b="1" i="1" dirty="0" smtClean="0"/>
              <a:t>mountains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The </a:t>
            </a:r>
            <a:r>
              <a:rPr lang="en-AU" sz="1600" u="sng" dirty="0" smtClean="0"/>
              <a:t>hot gold hush</a:t>
            </a:r>
            <a:r>
              <a:rPr lang="en-AU" sz="1600" dirty="0" smtClean="0"/>
              <a:t> of</a:t>
            </a:r>
            <a:r>
              <a:rPr lang="en-AU" sz="1600" b="1" i="1" dirty="0" smtClean="0"/>
              <a:t> noon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     </a:t>
            </a:r>
            <a:r>
              <a:rPr lang="en-AU" sz="1600" u="sng" dirty="0" smtClean="0"/>
              <a:t>Green tangle </a:t>
            </a:r>
            <a:r>
              <a:rPr lang="en-AU" sz="1600" dirty="0" smtClean="0"/>
              <a:t>of </a:t>
            </a:r>
            <a:r>
              <a:rPr lang="en-AU" sz="1600" b="1" i="1" dirty="0" smtClean="0"/>
              <a:t>the brushes</a:t>
            </a:r>
          </a:p>
          <a:p>
            <a:r>
              <a:rPr lang="en-AU" sz="1600" dirty="0" smtClean="0"/>
              <a:t>      Where </a:t>
            </a:r>
            <a:r>
              <a:rPr lang="en-AU" sz="1600" b="1" u="sng" dirty="0" smtClean="0">
                <a:solidFill>
                  <a:srgbClr val="6EAC0A"/>
                </a:solidFill>
              </a:rPr>
              <a:t>lithe</a:t>
            </a:r>
            <a:r>
              <a:rPr lang="en-AU" sz="1600" u="sng" dirty="0" smtClean="0"/>
              <a:t> lianas coil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And </a:t>
            </a:r>
            <a:r>
              <a:rPr lang="en-AU" sz="1600" b="1" u="sng" dirty="0" smtClean="0">
                <a:solidFill>
                  <a:srgbClr val="6EAC0A"/>
                </a:solidFill>
              </a:rPr>
              <a:t>orchids deck </a:t>
            </a:r>
            <a:r>
              <a:rPr lang="en-AU" sz="1600" u="sng" dirty="0" smtClean="0"/>
              <a:t>the tree-tops</a:t>
            </a:r>
            <a:endParaRPr lang="en-AU" sz="1600" dirty="0" smtClean="0"/>
          </a:p>
          <a:p>
            <a:r>
              <a:rPr lang="en-AU" sz="1600" dirty="0" smtClean="0"/>
              <a:t>      And </a:t>
            </a:r>
            <a:r>
              <a:rPr lang="en-AU" sz="1600" b="1" u="sng" dirty="0" smtClean="0">
                <a:solidFill>
                  <a:srgbClr val="6EAC0A"/>
                </a:solidFill>
              </a:rPr>
              <a:t>ferns</a:t>
            </a:r>
            <a:r>
              <a:rPr lang="en-AU" sz="1600" u="sng" dirty="0" smtClean="0"/>
              <a:t> the crimson soil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000000"/>
                </a:solidFill>
              </a:rPr>
              <a:t>Core of my heart, my </a:t>
            </a:r>
            <a:r>
              <a:rPr lang="en-AU" sz="1600" dirty="0" smtClean="0"/>
              <a:t>country!</a:t>
            </a:r>
          </a:p>
          <a:p>
            <a:r>
              <a:rPr lang="en-AU" sz="1600" dirty="0" smtClean="0"/>
              <a:t>      Her </a:t>
            </a:r>
            <a:r>
              <a:rPr lang="en-AU" sz="1600" u="sng" dirty="0" smtClean="0"/>
              <a:t>pitiless blue</a:t>
            </a:r>
            <a:r>
              <a:rPr lang="en-AU" sz="1600" dirty="0" smtClean="0"/>
              <a:t> </a:t>
            </a:r>
            <a:r>
              <a:rPr lang="en-AU" sz="1600" b="1" i="1" dirty="0" smtClean="0"/>
              <a:t>sky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When sick at heart around us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We see the cattle die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But then the grey clouds gather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we can bless </a:t>
            </a:r>
            <a:r>
              <a:rPr lang="en-AU" sz="1600" dirty="0" smtClean="0"/>
              <a:t>again</a:t>
            </a:r>
          </a:p>
          <a:p>
            <a:r>
              <a:rPr lang="en-AU" sz="1600" dirty="0" smtClean="0"/>
              <a:t>      The drumming of an army,</a:t>
            </a:r>
          </a:p>
          <a:p>
            <a:r>
              <a:rPr lang="en-AU" sz="1600" dirty="0" smtClean="0"/>
              <a:t>      The </a:t>
            </a:r>
            <a:r>
              <a:rPr lang="en-AU" sz="1600" u="sng" dirty="0" smtClean="0"/>
              <a:t>steady, soaking rain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5. </a:t>
            </a:r>
            <a:r>
              <a:rPr lang="en-AU" sz="1600" dirty="0" smtClean="0">
                <a:solidFill>
                  <a:srgbClr val="000000"/>
                </a:solidFill>
              </a:rPr>
              <a:t>Core of my heart, </a:t>
            </a:r>
            <a:r>
              <a:rPr lang="en-AU" sz="1600" dirty="0" smtClean="0"/>
              <a:t>my country!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Land</a:t>
            </a:r>
            <a:r>
              <a:rPr lang="en-AU" sz="1600" dirty="0" smtClean="0"/>
              <a:t> of the </a:t>
            </a:r>
            <a:r>
              <a:rPr lang="en-AU" sz="1600" u="sng" dirty="0" smtClean="0"/>
              <a:t>Rainbow Gold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For </a:t>
            </a:r>
            <a:r>
              <a:rPr lang="en-AU" sz="1600" u="sng" dirty="0" smtClean="0"/>
              <a:t>flood and fire and famine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She pays us back threefold;</a:t>
            </a:r>
          </a:p>
          <a:p>
            <a:r>
              <a:rPr lang="en-AU" sz="1600" dirty="0" smtClean="0"/>
              <a:t>      Over the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</a:rPr>
              <a:t>thirsty</a:t>
            </a:r>
            <a:r>
              <a:rPr lang="en-AU" sz="1600" dirty="0" smtClean="0"/>
              <a:t> </a:t>
            </a:r>
            <a:r>
              <a:rPr lang="en-AU" sz="1600" b="1" i="1" dirty="0" smtClean="0"/>
              <a:t>paddocks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   Watch, after many days,</a:t>
            </a:r>
          </a:p>
          <a:p>
            <a:r>
              <a:rPr lang="en-AU" sz="1600" dirty="0" smtClean="0"/>
              <a:t>      The </a:t>
            </a:r>
            <a:r>
              <a:rPr lang="en-AU" sz="1600" u="sng" dirty="0" smtClean="0"/>
              <a:t>filmy veil of greenness</a:t>
            </a:r>
            <a:endParaRPr lang="en-AU" sz="1600" dirty="0" smtClean="0"/>
          </a:p>
          <a:p>
            <a:r>
              <a:rPr lang="en-AU" sz="1600" dirty="0" smtClean="0"/>
              <a:t>      </a:t>
            </a:r>
            <a:r>
              <a:rPr lang="en-AU" sz="1600" u="sng" dirty="0" smtClean="0"/>
              <a:t>That thickens</a:t>
            </a:r>
            <a:r>
              <a:rPr lang="en-AU" sz="1600" dirty="0" smtClean="0"/>
              <a:t> as we gaze.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6. An </a:t>
            </a:r>
            <a:r>
              <a:rPr lang="en-AU" sz="1600" u="sng" dirty="0" smtClean="0"/>
              <a:t>opal-hearted</a:t>
            </a:r>
            <a:r>
              <a:rPr lang="en-AU" sz="1600" dirty="0" smtClean="0"/>
              <a:t> </a:t>
            </a:r>
            <a:r>
              <a:rPr lang="en-AU" sz="1600" b="1" i="1" dirty="0" smtClean="0"/>
              <a:t>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A wilful, </a:t>
            </a:r>
            <a:r>
              <a:rPr lang="en-AU" sz="1600" b="1" dirty="0" smtClean="0">
                <a:solidFill>
                  <a:srgbClr val="008000"/>
                </a:solidFill>
              </a:rPr>
              <a:t>lavish</a:t>
            </a:r>
            <a:r>
              <a:rPr lang="en-AU" sz="1600" dirty="0" smtClean="0"/>
              <a:t> </a:t>
            </a:r>
            <a:r>
              <a:rPr lang="en-AU" sz="1600" b="1" i="1" dirty="0" smtClean="0"/>
              <a:t>land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All you </a:t>
            </a:r>
            <a:r>
              <a:rPr lang="en-AU" sz="1600" dirty="0" smtClean="0">
                <a:solidFill>
                  <a:srgbClr val="000000"/>
                </a:solidFill>
              </a:rPr>
              <a:t>who have not loved </a:t>
            </a:r>
            <a:r>
              <a:rPr lang="en-AU" sz="1600" dirty="0" smtClean="0"/>
              <a:t>her,</a:t>
            </a:r>
          </a:p>
          <a:p>
            <a:r>
              <a:rPr lang="en-AU" sz="1600" dirty="0" smtClean="0"/>
              <a:t>      You will not understand -</a:t>
            </a:r>
          </a:p>
          <a:p>
            <a:r>
              <a:rPr lang="en-AU" sz="1600" dirty="0" smtClean="0"/>
              <a:t>      </a:t>
            </a:r>
            <a:r>
              <a:rPr lang="en-AU" sz="1600" u="sng" dirty="0" smtClean="0"/>
              <a:t>Though</a:t>
            </a:r>
            <a:r>
              <a:rPr lang="en-AU" sz="1600" dirty="0" smtClean="0"/>
              <a:t> </a:t>
            </a:r>
            <a:r>
              <a:rPr lang="en-AU" sz="1600" b="1" i="1" dirty="0" smtClean="0"/>
              <a:t>Earth</a:t>
            </a:r>
            <a:r>
              <a:rPr lang="en-AU" sz="1600" dirty="0" smtClean="0"/>
              <a:t> holds </a:t>
            </a:r>
            <a:r>
              <a:rPr lang="en-AU" sz="1600" b="1" dirty="0" smtClean="0">
                <a:solidFill>
                  <a:srgbClr val="6EAC0A"/>
                </a:solidFill>
              </a:rPr>
              <a:t>many splendours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Wherever I may die,</a:t>
            </a:r>
          </a:p>
          <a:p>
            <a:r>
              <a:rPr lang="en-AU" sz="1600" dirty="0" smtClean="0"/>
              <a:t>      I know to </a:t>
            </a:r>
            <a:r>
              <a:rPr lang="en-AU" sz="1600" b="1" i="1" dirty="0" smtClean="0"/>
              <a:t>what brown Country</a:t>
            </a:r>
          </a:p>
          <a:p>
            <a:r>
              <a:rPr lang="en-AU" sz="1600" dirty="0" smtClean="0"/>
              <a:t>      My homing thoughts will fly.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Through Attitude?</a:t>
            </a:r>
          </a:p>
          <a:p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via valorisation using some </a:t>
            </a:r>
            <a:r>
              <a:rPr lang="en-AU" b="1" dirty="0" smtClean="0">
                <a:solidFill>
                  <a:srgbClr val="0000FF"/>
                </a:solidFill>
                <a:latin typeface="Arial"/>
                <a:cs typeface="Arial"/>
              </a:rPr>
              <a:t>Judgement</a:t>
            </a:r>
          </a:p>
          <a:p>
            <a:pPr lvl="2"/>
            <a:r>
              <a:rPr lang="en-AU" b="1" dirty="0" smtClean="0">
                <a:solidFill>
                  <a:srgbClr val="0000FF"/>
                </a:solidFill>
                <a:latin typeface="Arial"/>
                <a:cs typeface="Arial"/>
              </a:rPr>
              <a:t>inscribed</a:t>
            </a:r>
            <a:r>
              <a:rPr lang="en-AU" dirty="0" smtClean="0">
                <a:latin typeface="Arial"/>
                <a:cs typeface="Arial"/>
              </a:rPr>
              <a:t> and </a:t>
            </a:r>
            <a:r>
              <a:rPr lang="en-AU" b="1" dirty="0" smtClean="0">
                <a:solidFill>
                  <a:srgbClr val="0000FF"/>
                </a:solidFill>
                <a:latin typeface="Arial"/>
                <a:cs typeface="Arial"/>
              </a:rPr>
              <a:t>flagged</a:t>
            </a:r>
            <a:r>
              <a:rPr lang="en-AU" dirty="0" smtClean="0">
                <a:latin typeface="Arial"/>
                <a:cs typeface="Arial"/>
              </a:rPr>
              <a:t> (provoked)</a:t>
            </a:r>
          </a:p>
          <a:p>
            <a:pPr lvl="2"/>
            <a:r>
              <a:rPr lang="en-AU" u="sng" dirty="0" smtClean="0">
                <a:latin typeface="Arial"/>
                <a:cs typeface="Arial"/>
              </a:rPr>
              <a:t>afforded</a:t>
            </a:r>
            <a:r>
              <a:rPr lang="en-AU" dirty="0" smtClean="0">
                <a:latin typeface="Arial"/>
                <a:cs typeface="Arial"/>
              </a:rPr>
              <a:t> (evoked)</a:t>
            </a:r>
          </a:p>
          <a:p>
            <a:pPr lvl="2"/>
            <a:r>
              <a:rPr lang="en-AU" b="1" i="1" dirty="0" smtClean="0">
                <a:latin typeface="Arial"/>
                <a:cs typeface="Arial"/>
              </a:rPr>
              <a:t>targets</a:t>
            </a:r>
          </a:p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The love of field and coppice,</a:t>
            </a:r>
          </a:p>
          <a:p>
            <a:r>
              <a:rPr lang="en-AU" sz="1600" dirty="0" smtClean="0"/>
              <a:t>      Of green and shaded Lanes,</a:t>
            </a:r>
          </a:p>
          <a:p>
            <a:r>
              <a:rPr lang="en-AU" sz="1600" dirty="0" smtClean="0"/>
              <a:t>      Of ordered woods and gardens,</a:t>
            </a:r>
          </a:p>
          <a:p>
            <a:r>
              <a:rPr lang="en-AU" sz="1600" dirty="0" smtClean="0"/>
              <a:t>      Is running in your veins;</a:t>
            </a:r>
          </a:p>
          <a:p>
            <a:r>
              <a:rPr lang="en-AU" sz="1600" dirty="0" smtClean="0"/>
              <a:t>      Strong love of grey-blue distance,</a:t>
            </a:r>
          </a:p>
          <a:p>
            <a:r>
              <a:rPr lang="en-AU" sz="1600" dirty="0" smtClean="0"/>
              <a:t>      Brown streams and soft, dim skies -</a:t>
            </a:r>
          </a:p>
          <a:p>
            <a:r>
              <a:rPr lang="en-AU" sz="1600" dirty="0" smtClean="0"/>
              <a:t>      I know but cannot share it,</a:t>
            </a:r>
          </a:p>
          <a:p>
            <a:r>
              <a:rPr lang="en-AU" sz="1600" dirty="0" smtClean="0"/>
              <a:t>      My love is otherwise.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 </a:t>
            </a:r>
            <a:r>
              <a:rPr lang="en-AU" sz="1600" dirty="0" smtClean="0">
                <a:solidFill>
                  <a:srgbClr val="000000"/>
                </a:solidFill>
              </a:rPr>
              <a:t>I love a sunburnt country,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 land of sweeping plains,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Of ragged mountain ranges,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Of drought and flooding rains,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 love her far horizons,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 love her jewel</a:t>
            </a:r>
            <a:r>
              <a:rPr lang="en-AU" sz="1600" i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sea,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Her beauty and her terror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wide brown land for me.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</a:t>
            </a:r>
            <a:r>
              <a:rPr lang="en-AU" sz="1600" dirty="0" smtClean="0">
                <a:solidFill>
                  <a:srgbClr val="000000"/>
                </a:solidFill>
              </a:rPr>
              <a:t>. The tragic</a:t>
            </a:r>
            <a:r>
              <a:rPr lang="en-AU" sz="1600" i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ring-barked forests</a:t>
            </a:r>
          </a:p>
          <a:p>
            <a:r>
              <a:rPr lang="en-AU" sz="1600" i="1" dirty="0" smtClean="0">
                <a:solidFill>
                  <a:srgbClr val="000000"/>
                </a:solidFill>
              </a:rPr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Stark white beneath the moon,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sapphire-misted mountains,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hot gold hush of noon.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Green tangle of the brushes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Where lithe lianas coil,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orchids deck the tree-tops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ferns the crimson soil.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4024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000000"/>
                </a:solidFill>
              </a:rPr>
              <a:t>Core of my heart, my country!</a:t>
            </a:r>
          </a:p>
          <a:p>
            <a:r>
              <a:rPr lang="en-AU" sz="1600" dirty="0" smtClean="0"/>
              <a:t>      Her </a:t>
            </a:r>
            <a:r>
              <a:rPr lang="en-AU" sz="1600" b="1" dirty="0" smtClean="0">
                <a:solidFill>
                  <a:srgbClr val="0000FF"/>
                </a:solidFill>
              </a:rPr>
              <a:t>piti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</a:rPr>
              <a:t>less</a:t>
            </a:r>
            <a:r>
              <a:rPr lang="en-AU" sz="1600" dirty="0" smtClean="0"/>
              <a:t> </a:t>
            </a:r>
            <a:r>
              <a:rPr lang="en-AU" sz="1600" b="1" i="1" dirty="0" smtClean="0"/>
              <a:t>blue sky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When </a:t>
            </a:r>
            <a:r>
              <a:rPr lang="en-AU" sz="1600" dirty="0" smtClean="0">
                <a:solidFill>
                  <a:srgbClr val="000000"/>
                </a:solidFill>
              </a:rPr>
              <a:t>sick at heart around us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We see the cattle die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But then the grey clouds gather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we can bless again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drumming of an </a:t>
            </a:r>
            <a:r>
              <a:rPr lang="en-AU" sz="1600" dirty="0" smtClean="0"/>
              <a:t>army,</a:t>
            </a:r>
          </a:p>
          <a:p>
            <a:r>
              <a:rPr lang="en-AU" sz="1600" dirty="0" smtClean="0"/>
              <a:t>      The steady, soaking rain.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5</a:t>
            </a:r>
            <a:r>
              <a:rPr lang="en-AU" sz="1600" dirty="0" smtClean="0">
                <a:solidFill>
                  <a:srgbClr val="000000"/>
                </a:solidFill>
              </a:rPr>
              <a:t>. Core of my heart, </a:t>
            </a:r>
            <a:r>
              <a:rPr lang="en-AU" sz="1600" dirty="0" smtClean="0"/>
              <a:t>my country!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Land</a:t>
            </a:r>
            <a:r>
              <a:rPr lang="en-AU" sz="1600" dirty="0" smtClean="0"/>
              <a:t> of the Rainbow Gold,</a:t>
            </a:r>
          </a:p>
          <a:p>
            <a:r>
              <a:rPr lang="en-AU" sz="1600" dirty="0" smtClean="0"/>
              <a:t>      For flood and fire and famine,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She</a:t>
            </a:r>
            <a:r>
              <a:rPr lang="en-AU" sz="1600" dirty="0" smtClean="0"/>
              <a:t> </a:t>
            </a:r>
            <a:r>
              <a:rPr lang="en-AU" sz="1600" u="sng" dirty="0" smtClean="0"/>
              <a:t>pays us back threefold</a:t>
            </a:r>
            <a:r>
              <a:rPr lang="en-AU" sz="1600" dirty="0" smtClean="0"/>
              <a:t>;</a:t>
            </a:r>
          </a:p>
          <a:p>
            <a:r>
              <a:rPr lang="en-AU" sz="1600" dirty="0" smtClean="0"/>
              <a:t>      Over the </a:t>
            </a:r>
            <a:r>
              <a:rPr lang="en-AU" sz="1600" dirty="0" smtClean="0">
                <a:solidFill>
                  <a:srgbClr val="000000"/>
                </a:solidFill>
              </a:rPr>
              <a:t>thirsty </a:t>
            </a:r>
            <a:r>
              <a:rPr lang="en-AU" sz="1600" dirty="0" smtClean="0"/>
              <a:t>paddocks,</a:t>
            </a:r>
          </a:p>
          <a:p>
            <a:r>
              <a:rPr lang="en-AU" sz="1600" dirty="0" smtClean="0"/>
              <a:t>      Watch, after many days,</a:t>
            </a:r>
          </a:p>
          <a:p>
            <a:r>
              <a:rPr lang="en-AU" sz="1600" dirty="0" smtClean="0"/>
              <a:t>      The filmy veil of greenness</a:t>
            </a:r>
          </a:p>
          <a:p>
            <a:r>
              <a:rPr lang="en-AU" sz="1600" dirty="0" smtClean="0"/>
              <a:t>      That thickens as we gaze.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6. An </a:t>
            </a:r>
            <a:r>
              <a:rPr lang="en-AU" sz="1600" b="1" u="sng" dirty="0" smtClean="0"/>
              <a:t>opal-hearted</a:t>
            </a:r>
            <a:r>
              <a:rPr lang="en-AU" sz="1600" u="sng" dirty="0" smtClean="0"/>
              <a:t> </a:t>
            </a:r>
            <a:r>
              <a:rPr lang="en-AU" sz="1600" b="1" i="1" dirty="0" smtClean="0"/>
              <a:t>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A </a:t>
            </a:r>
            <a:r>
              <a:rPr lang="en-AU" sz="1600" b="1" dirty="0" smtClean="0">
                <a:solidFill>
                  <a:srgbClr val="0000FF"/>
                </a:solidFill>
              </a:rPr>
              <a:t>wilful</a:t>
            </a:r>
            <a:r>
              <a:rPr lang="en-AU" sz="1600" dirty="0" smtClean="0"/>
              <a:t>, </a:t>
            </a:r>
            <a:r>
              <a:rPr lang="en-AU" sz="1600" b="1" dirty="0" smtClean="0">
                <a:solidFill>
                  <a:srgbClr val="0000FF"/>
                </a:solidFill>
              </a:rPr>
              <a:t>lavish</a:t>
            </a:r>
            <a:r>
              <a:rPr lang="en-AU" sz="1600" dirty="0" smtClean="0"/>
              <a:t> </a:t>
            </a:r>
            <a:r>
              <a:rPr lang="en-AU" sz="1600" b="1" i="1" dirty="0" smtClean="0"/>
              <a:t>land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</a:t>
            </a:r>
            <a:r>
              <a:rPr lang="en-AU" sz="1600" b="1" i="1" dirty="0" smtClean="0"/>
              <a:t> All you </a:t>
            </a:r>
            <a:r>
              <a:rPr lang="en-AU" sz="1600" b="1" i="1" dirty="0" smtClean="0">
                <a:solidFill>
                  <a:srgbClr val="000000"/>
                </a:solidFill>
              </a:rPr>
              <a:t>who</a:t>
            </a:r>
            <a:r>
              <a:rPr lang="en-AU" sz="1600" dirty="0" smtClean="0">
                <a:solidFill>
                  <a:srgbClr val="000000"/>
                </a:solidFill>
              </a:rPr>
              <a:t> have not loved </a:t>
            </a:r>
            <a:r>
              <a:rPr lang="en-AU" sz="1600" dirty="0" smtClean="0"/>
              <a:t>her,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You</a:t>
            </a:r>
            <a:r>
              <a:rPr lang="en-AU" sz="1600" dirty="0" smtClean="0"/>
              <a:t> </a:t>
            </a:r>
            <a:r>
              <a:rPr lang="en-AU" sz="1600" b="1" dirty="0" smtClean="0">
                <a:solidFill>
                  <a:srgbClr val="0000FF"/>
                </a:solidFill>
              </a:rPr>
              <a:t>will not understand</a:t>
            </a:r>
            <a:r>
              <a:rPr lang="en-AU" sz="1600" dirty="0" smtClean="0"/>
              <a:t> -</a:t>
            </a:r>
          </a:p>
          <a:p>
            <a:r>
              <a:rPr lang="en-AU" sz="1600" dirty="0" smtClean="0"/>
              <a:t>      Though Earth holds </a:t>
            </a:r>
            <a:r>
              <a:rPr lang="en-AU" sz="1600" dirty="0" smtClean="0">
                <a:solidFill>
                  <a:srgbClr val="000000"/>
                </a:solidFill>
              </a:rPr>
              <a:t>many splendours,</a:t>
            </a:r>
          </a:p>
          <a:p>
            <a:r>
              <a:rPr lang="en-AU" sz="1600" dirty="0" smtClean="0"/>
              <a:t>      Wherever I may die,</a:t>
            </a:r>
          </a:p>
          <a:p>
            <a:r>
              <a:rPr lang="en-AU" sz="1600" dirty="0" smtClean="0"/>
              <a:t>      I know to what brown Country</a:t>
            </a:r>
          </a:p>
          <a:p>
            <a:r>
              <a:rPr lang="en-AU" sz="1600" dirty="0" smtClean="0"/>
              <a:t>      My homing thoughts will fly.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648200"/>
            <a:ext cx="13446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ambiguous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</a:t>
            </a:r>
          </a:p>
          <a:p>
            <a:r>
              <a:rPr lang="en-AU" dirty="0" smtClean="0">
                <a:latin typeface="Arial"/>
                <a:cs typeface="Arial"/>
              </a:rPr>
              <a:t>by reference to extreme conditions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The love of field and coppice,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green and shaded </a:t>
            </a:r>
            <a:r>
              <a:rPr lang="en-AU" sz="1600" dirty="0" smtClean="0"/>
              <a:t>Lanes,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ordered woods and gardens,</a:t>
            </a:r>
          </a:p>
          <a:p>
            <a:r>
              <a:rPr lang="en-AU" sz="1600" dirty="0" smtClean="0"/>
              <a:t>      Is running in your veins;</a:t>
            </a:r>
          </a:p>
          <a:p>
            <a:r>
              <a:rPr lang="en-AU" sz="1600" dirty="0" smtClean="0"/>
              <a:t>      Strong love of grey-blue distance,</a:t>
            </a:r>
          </a:p>
          <a:p>
            <a:r>
              <a:rPr lang="en-AU" sz="1600" dirty="0" smtClean="0"/>
              <a:t>      Brown streams and soft, dim skies -</a:t>
            </a:r>
          </a:p>
          <a:p>
            <a:r>
              <a:rPr lang="en-AU" sz="1600" dirty="0" smtClean="0"/>
              <a:t>      I know but cannot share it,</a:t>
            </a:r>
          </a:p>
          <a:p>
            <a:r>
              <a:rPr lang="en-AU" sz="1600" dirty="0" smtClean="0"/>
              <a:t>      My love is otherwise.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 I love a </a:t>
            </a:r>
            <a:r>
              <a:rPr lang="en-AU" sz="1600" b="1" i="1" dirty="0" smtClean="0"/>
              <a:t>sunburnt country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A land of </a:t>
            </a:r>
            <a:r>
              <a:rPr lang="en-AU" sz="1600" b="1" i="1" dirty="0" smtClean="0"/>
              <a:t>sweeping plains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ragged mountain ranges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Of </a:t>
            </a:r>
            <a:r>
              <a:rPr lang="en-AU" sz="1600" b="1" i="1" dirty="0" smtClean="0"/>
              <a:t>drought</a:t>
            </a:r>
            <a:r>
              <a:rPr lang="en-AU" sz="1600" dirty="0" smtClean="0"/>
              <a:t> and </a:t>
            </a:r>
            <a:r>
              <a:rPr lang="en-AU" sz="1600" b="1" i="1" dirty="0" smtClean="0"/>
              <a:t>flooding rains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 love her</a:t>
            </a:r>
            <a:r>
              <a:rPr lang="en-AU" sz="1600" b="1" i="1" dirty="0" smtClean="0"/>
              <a:t> far horizons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I love her </a:t>
            </a:r>
            <a:r>
              <a:rPr lang="en-AU" sz="1600" b="1" i="1" dirty="0" smtClean="0"/>
              <a:t>jewel sea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 Her </a:t>
            </a:r>
            <a:r>
              <a:rPr lang="en-AU" sz="1600" b="1" i="1" dirty="0" smtClean="0"/>
              <a:t>beauty</a:t>
            </a:r>
            <a:r>
              <a:rPr lang="en-AU" sz="1600" dirty="0" smtClean="0"/>
              <a:t> and her </a:t>
            </a:r>
            <a:r>
              <a:rPr lang="en-AU" sz="1600" b="1" i="1" dirty="0" smtClean="0"/>
              <a:t>terro</a:t>
            </a:r>
            <a:r>
              <a:rPr lang="en-AU" sz="1600" dirty="0" smtClean="0"/>
              <a:t>r -</a:t>
            </a:r>
          </a:p>
          <a:p>
            <a:r>
              <a:rPr lang="en-AU" sz="1600" dirty="0" smtClean="0"/>
              <a:t>      The wide brown land for me.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3. The</a:t>
            </a:r>
            <a:r>
              <a:rPr lang="en-AU" sz="1600" b="1" i="1" dirty="0" smtClean="0"/>
              <a:t> tragic </a:t>
            </a:r>
            <a:r>
              <a:rPr lang="en-AU" sz="1600" dirty="0" smtClean="0"/>
              <a:t>ring-barked forests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Stark white </a:t>
            </a:r>
            <a:r>
              <a:rPr lang="en-AU" sz="1600" dirty="0" smtClean="0"/>
              <a:t>beneath the moon,</a:t>
            </a:r>
          </a:p>
          <a:p>
            <a:r>
              <a:rPr lang="en-AU" sz="1600" dirty="0" smtClean="0"/>
              <a:t>      The sapphire-misted mountains,</a:t>
            </a:r>
          </a:p>
          <a:p>
            <a:r>
              <a:rPr lang="en-AU" sz="1600" dirty="0" smtClean="0"/>
              <a:t>      The </a:t>
            </a:r>
            <a:r>
              <a:rPr lang="en-AU" sz="1600" b="1" i="1" dirty="0" smtClean="0"/>
              <a:t>hot gold hush </a:t>
            </a:r>
            <a:r>
              <a:rPr lang="en-AU" sz="1600" dirty="0" smtClean="0"/>
              <a:t>of noon.</a:t>
            </a:r>
          </a:p>
          <a:p>
            <a:r>
              <a:rPr lang="en-AU" sz="1600" dirty="0" smtClean="0"/>
              <a:t>      </a:t>
            </a:r>
            <a:r>
              <a:rPr lang="en-AU" sz="1600" b="1" i="1" dirty="0" smtClean="0"/>
              <a:t>Green tangle </a:t>
            </a:r>
            <a:r>
              <a:rPr lang="en-AU" sz="1600" dirty="0" smtClean="0"/>
              <a:t>of the brushes</a:t>
            </a:r>
          </a:p>
          <a:p>
            <a:r>
              <a:rPr lang="en-AU" sz="1600" dirty="0" smtClean="0"/>
              <a:t>      Where lithe lianas coil,</a:t>
            </a:r>
          </a:p>
          <a:p>
            <a:r>
              <a:rPr lang="en-AU" sz="1600" dirty="0" smtClean="0"/>
              <a:t>      And orchids deck the tree-tops</a:t>
            </a:r>
          </a:p>
          <a:p>
            <a:r>
              <a:rPr lang="en-AU" sz="1600" dirty="0" smtClean="0"/>
              <a:t>      And ferns the crimson soil.</a:t>
            </a:r>
          </a:p>
          <a:p>
            <a:r>
              <a:rPr lang="en-AU" sz="1600" dirty="0" smtClean="0"/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b="1" i="1" dirty="0" smtClean="0">
                <a:solidFill>
                  <a:srgbClr val="000000"/>
                </a:solidFill>
              </a:rPr>
              <a:t>Core of my heart</a:t>
            </a:r>
            <a:r>
              <a:rPr lang="en-AU" sz="1600" dirty="0" smtClean="0">
                <a:solidFill>
                  <a:srgbClr val="000000"/>
                </a:solidFill>
              </a:rPr>
              <a:t>, my country!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Her </a:t>
            </a:r>
            <a:r>
              <a:rPr lang="en-AU" sz="1600" b="1" i="1" dirty="0" smtClean="0">
                <a:solidFill>
                  <a:srgbClr val="000000"/>
                </a:solidFill>
              </a:rPr>
              <a:t>pitiless blue sky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When </a:t>
            </a:r>
            <a:r>
              <a:rPr lang="en-AU" sz="1600" b="1" i="1" dirty="0" smtClean="0">
                <a:solidFill>
                  <a:srgbClr val="000000"/>
                </a:solidFill>
              </a:rPr>
              <a:t>sick at heart</a:t>
            </a:r>
            <a:r>
              <a:rPr lang="en-AU" sz="1600" dirty="0" smtClean="0">
                <a:solidFill>
                  <a:srgbClr val="000000"/>
                </a:solidFill>
              </a:rPr>
              <a:t> around us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We see the </a:t>
            </a:r>
            <a:r>
              <a:rPr lang="en-AU" sz="1600" b="1" i="1" dirty="0" smtClean="0">
                <a:solidFill>
                  <a:srgbClr val="000000"/>
                </a:solidFill>
              </a:rPr>
              <a:t>cattle die </a:t>
            </a:r>
            <a:r>
              <a:rPr lang="en-AU" sz="1600" dirty="0" smtClean="0">
                <a:solidFill>
                  <a:srgbClr val="000000"/>
                </a:solidFill>
              </a:rPr>
              <a:t>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But then the grey clouds gather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we </a:t>
            </a:r>
            <a:r>
              <a:rPr lang="en-AU" sz="1600" b="1" i="1" dirty="0" smtClean="0">
                <a:solidFill>
                  <a:srgbClr val="000000"/>
                </a:solidFill>
              </a:rPr>
              <a:t>can bless </a:t>
            </a:r>
            <a:r>
              <a:rPr lang="en-AU" sz="1600" dirty="0" smtClean="0">
                <a:solidFill>
                  <a:srgbClr val="000000"/>
                </a:solidFill>
              </a:rPr>
              <a:t>again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drumming of an army,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</a:t>
            </a:r>
            <a:r>
              <a:rPr lang="en-AU" sz="1600" b="1" i="1" dirty="0" smtClean="0">
                <a:solidFill>
                  <a:srgbClr val="000000"/>
                </a:solidFill>
              </a:rPr>
              <a:t>steady, soaking rain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5. </a:t>
            </a:r>
            <a:r>
              <a:rPr lang="en-AU" sz="1600" b="1" i="1" dirty="0" smtClean="0">
                <a:solidFill>
                  <a:srgbClr val="000000"/>
                </a:solidFill>
              </a:rPr>
              <a:t>Core of my heart</a:t>
            </a:r>
            <a:r>
              <a:rPr lang="en-AU" sz="1600" dirty="0" smtClean="0">
                <a:solidFill>
                  <a:srgbClr val="000000"/>
                </a:solidFill>
              </a:rPr>
              <a:t>, my country!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Land of the </a:t>
            </a:r>
            <a:r>
              <a:rPr lang="en-AU" sz="1600" b="1" i="1" dirty="0" smtClean="0">
                <a:solidFill>
                  <a:srgbClr val="000000"/>
                </a:solidFill>
              </a:rPr>
              <a:t>Rainbow Gold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For </a:t>
            </a:r>
            <a:r>
              <a:rPr lang="en-AU" sz="1600" b="1" i="1" dirty="0" smtClean="0">
                <a:solidFill>
                  <a:srgbClr val="000000"/>
                </a:solidFill>
              </a:rPr>
              <a:t>flood</a:t>
            </a:r>
            <a:r>
              <a:rPr lang="en-AU" sz="1600" dirty="0" smtClean="0">
                <a:solidFill>
                  <a:srgbClr val="000000"/>
                </a:solidFill>
              </a:rPr>
              <a:t> and </a:t>
            </a:r>
            <a:r>
              <a:rPr lang="en-AU" sz="1600" b="1" i="1" dirty="0" smtClean="0">
                <a:solidFill>
                  <a:srgbClr val="000000"/>
                </a:solidFill>
              </a:rPr>
              <a:t>fire</a:t>
            </a:r>
            <a:r>
              <a:rPr lang="en-AU" sz="1600" dirty="0" smtClean="0">
                <a:solidFill>
                  <a:srgbClr val="000000"/>
                </a:solidFill>
              </a:rPr>
              <a:t> and </a:t>
            </a:r>
            <a:r>
              <a:rPr lang="en-AU" sz="1600" b="1" i="1" dirty="0" smtClean="0">
                <a:solidFill>
                  <a:srgbClr val="000000"/>
                </a:solidFill>
              </a:rPr>
              <a:t>famine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She </a:t>
            </a:r>
            <a:r>
              <a:rPr lang="en-AU" sz="1600" b="1" i="1" dirty="0" smtClean="0">
                <a:solidFill>
                  <a:srgbClr val="000000"/>
                </a:solidFill>
              </a:rPr>
              <a:t>pays us back threefold</a:t>
            </a:r>
            <a:r>
              <a:rPr lang="en-AU" sz="1600" dirty="0" smtClean="0">
                <a:solidFill>
                  <a:srgbClr val="000000"/>
                </a:solidFill>
              </a:rPr>
              <a:t>;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Over the </a:t>
            </a:r>
            <a:r>
              <a:rPr lang="en-AU" sz="1600" b="1" i="1" dirty="0" smtClean="0">
                <a:solidFill>
                  <a:srgbClr val="000000"/>
                </a:solidFill>
              </a:rPr>
              <a:t>thirsty</a:t>
            </a:r>
            <a:r>
              <a:rPr lang="en-AU" sz="1600" dirty="0" smtClean="0">
                <a:solidFill>
                  <a:srgbClr val="000000"/>
                </a:solidFill>
              </a:rPr>
              <a:t> paddocks,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  Watch, after many days,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b="1" i="1" dirty="0" smtClean="0">
                <a:solidFill>
                  <a:srgbClr val="000000"/>
                </a:solidFill>
              </a:rPr>
              <a:t>The filmy veil of greenness</a:t>
            </a:r>
          </a:p>
          <a:p>
            <a:r>
              <a:rPr lang="en-AU" sz="1600" b="1" i="1" dirty="0" smtClean="0">
                <a:solidFill>
                  <a:srgbClr val="000000"/>
                </a:solidFill>
              </a:rPr>
              <a:t>      That thickens </a:t>
            </a:r>
            <a:r>
              <a:rPr lang="en-AU" sz="1600" dirty="0" smtClean="0">
                <a:solidFill>
                  <a:srgbClr val="000000"/>
                </a:solidFill>
              </a:rPr>
              <a:t>as we gaze.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6. An </a:t>
            </a:r>
            <a:r>
              <a:rPr lang="en-AU" sz="1600" b="1" i="1" dirty="0" smtClean="0">
                <a:solidFill>
                  <a:srgbClr val="000000"/>
                </a:solidFill>
              </a:rPr>
              <a:t>opal-hearted</a:t>
            </a:r>
            <a:r>
              <a:rPr lang="en-AU" sz="1600" dirty="0" smtClean="0">
                <a:solidFill>
                  <a:srgbClr val="000000"/>
                </a:solidFill>
              </a:rPr>
              <a:t> country,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 </a:t>
            </a:r>
            <a:r>
              <a:rPr lang="en-AU" sz="1600" b="1" i="1" dirty="0" smtClean="0">
                <a:solidFill>
                  <a:srgbClr val="000000"/>
                </a:solidFill>
              </a:rPr>
              <a:t>wilful</a:t>
            </a:r>
            <a:r>
              <a:rPr lang="en-AU" sz="1600" dirty="0" smtClean="0">
                <a:solidFill>
                  <a:srgbClr val="000000"/>
                </a:solidFill>
              </a:rPr>
              <a:t>, </a:t>
            </a:r>
            <a:r>
              <a:rPr lang="en-AU" sz="1600" b="1" i="1" dirty="0" smtClean="0">
                <a:solidFill>
                  <a:srgbClr val="000000"/>
                </a:solidFill>
              </a:rPr>
              <a:t>lavish</a:t>
            </a:r>
            <a:r>
              <a:rPr lang="en-AU" sz="1600" dirty="0" smtClean="0">
                <a:solidFill>
                  <a:srgbClr val="000000"/>
                </a:solidFill>
              </a:rPr>
              <a:t> land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All you who have not loved her,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You will not understand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Though Earth holds many splendours,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Wherever I may die,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I know to what brown Country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My homing thoughts will fly.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438400"/>
            <a:ext cx="76962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/>
              <a:buChar char="•"/>
            </a:pP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 Australia: Land of extremes:</a:t>
            </a:r>
          </a:p>
          <a:p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drought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flood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beauty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terror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greenness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crimson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sweeping plains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ragged mountains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fire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famine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pitiless blue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lavish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wilful</a:t>
            </a:r>
          </a:p>
          <a:p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pPr>
              <a:buFont typeface="Arial"/>
              <a:buChar char="•"/>
            </a:pP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 Australian colonists: ‘we’ lovers of extremes</a:t>
            </a:r>
          </a:p>
          <a:p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	</a:t>
            </a:r>
          </a:p>
          <a:p>
            <a:pPr>
              <a:buFont typeface="Arial"/>
              <a:buChar char="•"/>
            </a:pP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 Europeans: ignorant of [strange beauty]</a:t>
            </a:r>
            <a:endParaRPr lang="en-AU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err="1" smtClean="0">
                <a:solidFill>
                  <a:srgbClr val="800000"/>
                </a:solidFill>
                <a:latin typeface="Arial"/>
                <a:cs typeface="Arial"/>
              </a:rPr>
              <a:t>McKellar’s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 piece associates Australia and its land and conditions with those who withstand and love it - </a:t>
            </a:r>
          </a:p>
          <a:p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- despite (because of) these extremes, contrasts, changeability</a:t>
            </a: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7898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is the sunburnt country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</a:t>
            </a:r>
          </a:p>
          <a:p>
            <a:r>
              <a:rPr lang="en-AU" dirty="0" smtClean="0">
                <a:latin typeface="Arial"/>
                <a:cs typeface="Arial"/>
              </a:rPr>
              <a:t>How about Processes and Participants?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303"/>
                </a:solidFill>
              </a:rPr>
              <a:t>Material</a:t>
            </a:r>
            <a:r>
              <a:rPr lang="en-AU" dirty="0" smtClean="0"/>
              <a:t> Processes</a:t>
            </a:r>
          </a:p>
          <a:p>
            <a:r>
              <a:rPr lang="en-AU" dirty="0" smtClean="0">
                <a:solidFill>
                  <a:srgbClr val="0000FF"/>
                </a:solidFill>
              </a:rPr>
              <a:t>Mental</a:t>
            </a:r>
            <a:r>
              <a:rPr lang="en-AU" dirty="0" smtClean="0"/>
              <a:t> Processes</a:t>
            </a:r>
          </a:p>
          <a:p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Relational</a:t>
            </a:r>
            <a:r>
              <a:rPr lang="en-AU" dirty="0" smtClean="0"/>
              <a:t>  Processes</a:t>
            </a:r>
          </a:p>
          <a:p>
            <a:r>
              <a:rPr lang="en-AU" u="sng" dirty="0" smtClean="0"/>
              <a:t>Participant/Subjects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871663"/>
            <a:ext cx="4065588" cy="369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38" y="304801"/>
            <a:ext cx="4256087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1.   </a:t>
            </a:r>
            <a:r>
              <a:rPr lang="en-AU" sz="1600" u="sng" dirty="0" smtClean="0"/>
              <a:t>The love of field and coppice,</a:t>
            </a:r>
          </a:p>
          <a:p>
            <a:r>
              <a:rPr lang="en-AU" sz="1600" dirty="0" smtClean="0"/>
              <a:t>     </a:t>
            </a:r>
            <a:r>
              <a:rPr lang="en-AU" sz="1600" u="sng" dirty="0" smtClean="0"/>
              <a:t> Of green and shaded Lanes,</a:t>
            </a:r>
          </a:p>
          <a:p>
            <a:r>
              <a:rPr lang="en-AU" sz="1600" dirty="0" smtClean="0"/>
              <a:t>     </a:t>
            </a:r>
            <a:r>
              <a:rPr lang="en-AU" sz="1600" u="sng" dirty="0" smtClean="0"/>
              <a:t> Of ordered woods and gardens</a:t>
            </a:r>
            <a:r>
              <a:rPr lang="en-AU" sz="1600" dirty="0" smtClean="0"/>
              <a:t>,</a:t>
            </a:r>
          </a:p>
          <a:p>
            <a:r>
              <a:rPr lang="en-AU" sz="1600" dirty="0" smtClean="0"/>
              <a:t>     </a:t>
            </a:r>
            <a:r>
              <a:rPr lang="en-AU" sz="1600" dirty="0" smtClean="0">
                <a:solidFill>
                  <a:srgbClr val="FF0303"/>
                </a:solidFill>
              </a:rPr>
              <a:t> </a:t>
            </a:r>
            <a:r>
              <a:rPr lang="en-AU" sz="1600" dirty="0" smtClean="0">
                <a:solidFill>
                  <a:schemeClr val="accent4"/>
                </a:solidFill>
              </a:rPr>
              <a:t>Is running </a:t>
            </a:r>
            <a:r>
              <a:rPr lang="en-AU" sz="1600" dirty="0" smtClean="0"/>
              <a:t>in your veins;</a:t>
            </a:r>
          </a:p>
          <a:p>
            <a:r>
              <a:rPr lang="en-AU" sz="1600" dirty="0" smtClean="0"/>
              <a:t>      Strong love of grey-blue distance,</a:t>
            </a:r>
          </a:p>
          <a:p>
            <a:r>
              <a:rPr lang="en-AU" sz="1600" dirty="0" smtClean="0"/>
              <a:t>      Brown streams and soft, dim skies -</a:t>
            </a:r>
          </a:p>
          <a:p>
            <a:r>
              <a:rPr lang="en-AU" sz="1600" dirty="0" smtClean="0"/>
              <a:t>     </a:t>
            </a:r>
            <a:r>
              <a:rPr lang="en-AU" sz="1600" u="sng" dirty="0" smtClean="0"/>
              <a:t> I </a:t>
            </a:r>
            <a:r>
              <a:rPr lang="en-AU" sz="1600" dirty="0" smtClean="0">
                <a:solidFill>
                  <a:srgbClr val="0000FF"/>
                </a:solidFill>
              </a:rPr>
              <a:t>know</a:t>
            </a:r>
            <a:r>
              <a:rPr lang="en-AU" sz="1600" dirty="0" smtClean="0"/>
              <a:t> but </a:t>
            </a:r>
            <a:r>
              <a:rPr lang="en-AU" sz="1600" dirty="0" smtClean="0">
                <a:solidFill>
                  <a:srgbClr val="FF0303"/>
                </a:solidFill>
              </a:rPr>
              <a:t>cannot share </a:t>
            </a:r>
            <a:r>
              <a:rPr lang="en-AU" sz="1600" dirty="0" smtClean="0"/>
              <a:t>it,</a:t>
            </a:r>
          </a:p>
          <a:p>
            <a:r>
              <a:rPr lang="en-AU" sz="1600" dirty="0" smtClean="0"/>
              <a:t>      </a:t>
            </a:r>
            <a:r>
              <a:rPr lang="en-AU" sz="1600" u="sng" dirty="0" smtClean="0"/>
              <a:t>My love</a:t>
            </a:r>
            <a:r>
              <a:rPr lang="en-AU" sz="1600" u="sng" dirty="0" smtClean="0">
                <a:solidFill>
                  <a:schemeClr val="accent4"/>
                </a:solidFill>
              </a:rPr>
              <a:t> </a:t>
            </a:r>
            <a:r>
              <a:rPr lang="en-AU" sz="1600" dirty="0" smtClean="0">
                <a:solidFill>
                  <a:schemeClr val="accent4"/>
                </a:solidFill>
              </a:rPr>
              <a:t>is </a:t>
            </a:r>
            <a:r>
              <a:rPr lang="en-AU" sz="1600" dirty="0" smtClean="0"/>
              <a:t>otherwise.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 2.</a:t>
            </a:r>
            <a:r>
              <a:rPr lang="en-AU" sz="1600" u="sng" dirty="0" smtClean="0"/>
              <a:t> </a:t>
            </a:r>
            <a:r>
              <a:rPr lang="en-AU" sz="1600" u="sng" dirty="0" smtClean="0">
                <a:solidFill>
                  <a:srgbClr val="000000"/>
                </a:solidFill>
              </a:rPr>
              <a:t>I </a:t>
            </a:r>
            <a:r>
              <a:rPr lang="en-AU" sz="1600" dirty="0" smtClean="0">
                <a:solidFill>
                  <a:srgbClr val="0000FF"/>
                </a:solidFill>
              </a:rPr>
              <a:t>love</a:t>
            </a:r>
            <a:r>
              <a:rPr lang="en-AU" sz="1600" dirty="0" smtClean="0">
                <a:solidFill>
                  <a:srgbClr val="000000"/>
                </a:solidFill>
              </a:rPr>
              <a:t> a sunburnt country,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 land of sweeping plains,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Of ragged mountain ranges,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Of drought and flooding rains,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</a:t>
            </a:r>
            <a:r>
              <a:rPr lang="en-AU" sz="1600" u="sng" dirty="0" smtClean="0">
                <a:solidFill>
                  <a:srgbClr val="000000"/>
                </a:solidFill>
              </a:rPr>
              <a:t> I </a:t>
            </a:r>
            <a:r>
              <a:rPr lang="en-AU" sz="1600" dirty="0" smtClean="0">
                <a:solidFill>
                  <a:srgbClr val="0000FF"/>
                </a:solidFill>
              </a:rPr>
              <a:t>love</a:t>
            </a:r>
            <a:r>
              <a:rPr lang="en-AU" sz="1600" dirty="0" smtClean="0">
                <a:solidFill>
                  <a:srgbClr val="000000"/>
                </a:solidFill>
              </a:rPr>
              <a:t> her far horizons,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</a:t>
            </a:r>
            <a:r>
              <a:rPr lang="en-AU" sz="1600" u="sng" dirty="0" smtClean="0">
                <a:solidFill>
                  <a:srgbClr val="000000"/>
                </a:solidFill>
              </a:rPr>
              <a:t>  I </a:t>
            </a:r>
            <a:r>
              <a:rPr lang="en-AU" sz="1600" dirty="0" smtClean="0">
                <a:solidFill>
                  <a:srgbClr val="0000FF"/>
                </a:solidFill>
              </a:rPr>
              <a:t>love</a:t>
            </a:r>
            <a:r>
              <a:rPr lang="en-AU" sz="1600" dirty="0" smtClean="0">
                <a:solidFill>
                  <a:srgbClr val="000000"/>
                </a:solidFill>
              </a:rPr>
              <a:t> her jewel</a:t>
            </a:r>
            <a:r>
              <a:rPr lang="en-AU" sz="1600" i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sea,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Her beauty and her terror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wide brown land for me.</a:t>
            </a:r>
          </a:p>
          <a:p>
            <a:r>
              <a:rPr lang="en-AU" sz="1600" dirty="0" smtClean="0"/>
              <a:t> </a:t>
            </a:r>
          </a:p>
          <a:p>
            <a:r>
              <a:rPr lang="en-AU" sz="1600" dirty="0" smtClean="0"/>
              <a:t>    3</a:t>
            </a:r>
            <a:r>
              <a:rPr lang="en-AU" sz="1600" dirty="0" smtClean="0">
                <a:solidFill>
                  <a:srgbClr val="000000"/>
                </a:solidFill>
              </a:rPr>
              <a:t>. The tragic</a:t>
            </a:r>
            <a:r>
              <a:rPr lang="en-AU" sz="1600" i="1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ring-barked forests</a:t>
            </a:r>
          </a:p>
          <a:p>
            <a:r>
              <a:rPr lang="en-AU" sz="1600" i="1" dirty="0" smtClean="0">
                <a:solidFill>
                  <a:srgbClr val="000000"/>
                </a:solidFill>
              </a:rPr>
              <a:t>      </a:t>
            </a:r>
            <a:r>
              <a:rPr lang="en-AU" sz="1600" dirty="0" smtClean="0">
                <a:solidFill>
                  <a:srgbClr val="000000"/>
                </a:solidFill>
              </a:rPr>
              <a:t>Stark white beneath the moon,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sapphire-misted mountains,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hot gold hush of noon.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Green tangle of the brushes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Where </a:t>
            </a:r>
            <a:r>
              <a:rPr lang="en-AU" sz="1600" u="sng" dirty="0" smtClean="0">
                <a:solidFill>
                  <a:srgbClr val="000000"/>
                </a:solidFill>
              </a:rPr>
              <a:t>lithe lianas</a:t>
            </a:r>
            <a:r>
              <a:rPr lang="en-AU" sz="1600" u="sng" dirty="0" smtClean="0">
                <a:solidFill>
                  <a:srgbClr val="FF0303"/>
                </a:solidFill>
              </a:rPr>
              <a:t> </a:t>
            </a:r>
            <a:r>
              <a:rPr lang="en-AU" sz="1600" dirty="0" smtClean="0">
                <a:solidFill>
                  <a:srgbClr val="FF0303"/>
                </a:solidFill>
              </a:rPr>
              <a:t>coil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</a:t>
            </a:r>
            <a:r>
              <a:rPr lang="en-AU" sz="1600" u="sng" dirty="0" smtClean="0">
                <a:solidFill>
                  <a:srgbClr val="000000"/>
                </a:solidFill>
              </a:rPr>
              <a:t>orchids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93E50D"/>
                </a:solidFill>
              </a:rPr>
              <a:t>deck</a:t>
            </a:r>
            <a:r>
              <a:rPr lang="en-AU" sz="1600" dirty="0" smtClean="0">
                <a:solidFill>
                  <a:srgbClr val="000000"/>
                </a:solidFill>
              </a:rPr>
              <a:t> the tree-tops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</a:t>
            </a:r>
            <a:r>
              <a:rPr lang="en-AU" sz="1600" u="sng" dirty="0" smtClean="0">
                <a:solidFill>
                  <a:srgbClr val="000000"/>
                </a:solidFill>
              </a:rPr>
              <a:t>ferns</a:t>
            </a:r>
            <a:r>
              <a:rPr lang="en-AU" sz="1600" dirty="0" smtClean="0">
                <a:solidFill>
                  <a:srgbClr val="000000"/>
                </a:solidFill>
              </a:rPr>
              <a:t> [</a:t>
            </a:r>
            <a:r>
              <a:rPr lang="en-AU" sz="1600" dirty="0" smtClean="0">
                <a:solidFill>
                  <a:srgbClr val="93E50D"/>
                </a:solidFill>
              </a:rPr>
              <a:t>^</a:t>
            </a:r>
            <a:r>
              <a:rPr lang="en-AU" sz="1600" dirty="0" smtClean="0">
                <a:solidFill>
                  <a:srgbClr val="000000"/>
                </a:solidFill>
              </a:rPr>
              <a:t>] the crimson soil.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25" y="304801"/>
            <a:ext cx="4371975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  </a:t>
            </a:r>
            <a:r>
              <a:rPr lang="en-AU" sz="1600" dirty="0" smtClean="0"/>
              <a:t>4. </a:t>
            </a:r>
            <a:r>
              <a:rPr lang="en-AU" sz="1600" dirty="0" smtClean="0">
                <a:solidFill>
                  <a:srgbClr val="000000"/>
                </a:solidFill>
              </a:rPr>
              <a:t>Core of my heart, my country!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Her pitiless blue sky,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When sick at heart around us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</a:t>
            </a:r>
            <a:r>
              <a:rPr lang="en-AU" sz="1600" u="sng" dirty="0" smtClean="0">
                <a:solidFill>
                  <a:srgbClr val="000000"/>
                </a:solidFill>
              </a:rPr>
              <a:t> We </a:t>
            </a:r>
            <a:r>
              <a:rPr lang="en-AU" sz="1600" dirty="0" smtClean="0">
                <a:solidFill>
                  <a:srgbClr val="0000FF"/>
                </a:solidFill>
              </a:rPr>
              <a:t>see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u="sng" dirty="0" smtClean="0">
                <a:solidFill>
                  <a:srgbClr val="000000"/>
                </a:solidFill>
              </a:rPr>
              <a:t>the cattle </a:t>
            </a:r>
            <a:r>
              <a:rPr lang="en-AU" sz="1600" dirty="0" smtClean="0">
                <a:solidFill>
                  <a:srgbClr val="FF0303"/>
                </a:solidFill>
              </a:rPr>
              <a:t>die</a:t>
            </a:r>
            <a:r>
              <a:rPr lang="en-AU" sz="160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But then </a:t>
            </a:r>
            <a:r>
              <a:rPr lang="en-AU" sz="1600" u="sng" dirty="0" smtClean="0">
                <a:solidFill>
                  <a:srgbClr val="000000"/>
                </a:solidFill>
              </a:rPr>
              <a:t>the grey clouds </a:t>
            </a:r>
            <a:r>
              <a:rPr lang="en-AU" sz="1600" dirty="0" smtClean="0">
                <a:solidFill>
                  <a:srgbClr val="FF0303"/>
                </a:solidFill>
              </a:rPr>
              <a:t>gather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And </a:t>
            </a:r>
            <a:r>
              <a:rPr lang="en-AU" sz="1600" u="sng" dirty="0" smtClean="0">
                <a:solidFill>
                  <a:srgbClr val="000000"/>
                </a:solidFill>
              </a:rPr>
              <a:t>we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FF0303"/>
                </a:solidFill>
              </a:rPr>
              <a:t>can bless </a:t>
            </a:r>
            <a:r>
              <a:rPr lang="en-AU" sz="1600" dirty="0" smtClean="0">
                <a:solidFill>
                  <a:srgbClr val="000000"/>
                </a:solidFill>
              </a:rPr>
              <a:t>again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drumming of an army,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The steady, soaking rain.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5. Core of my heart, my country!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Land of the Rainbow Gold,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For flood and fire and famine,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</a:t>
            </a:r>
            <a:r>
              <a:rPr lang="en-AU" sz="1600" u="sng" dirty="0" smtClean="0">
                <a:solidFill>
                  <a:srgbClr val="000000"/>
                </a:solidFill>
              </a:rPr>
              <a:t> She </a:t>
            </a:r>
            <a:r>
              <a:rPr lang="en-AU" sz="1600" dirty="0" smtClean="0">
                <a:solidFill>
                  <a:srgbClr val="FF0303"/>
                </a:solidFill>
              </a:rPr>
              <a:t>pays</a:t>
            </a:r>
            <a:r>
              <a:rPr lang="en-AU" sz="1600" dirty="0" smtClean="0">
                <a:solidFill>
                  <a:srgbClr val="000000"/>
                </a:solidFill>
              </a:rPr>
              <a:t> us back threefold;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Over the thirsty paddocks,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  </a:t>
            </a:r>
            <a:r>
              <a:rPr lang="en-AU" sz="1600" dirty="0" smtClean="0">
                <a:solidFill>
                  <a:srgbClr val="FF0303"/>
                </a:solidFill>
              </a:rPr>
              <a:t>Watch</a:t>
            </a:r>
            <a:r>
              <a:rPr lang="en-AU" sz="1600" dirty="0" smtClean="0">
                <a:solidFill>
                  <a:srgbClr val="000000"/>
                </a:solidFill>
              </a:rPr>
              <a:t>, after many days,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</a:t>
            </a:r>
            <a:r>
              <a:rPr lang="en-AU" sz="1600" u="sng" dirty="0" smtClean="0">
                <a:solidFill>
                  <a:srgbClr val="000000"/>
                </a:solidFill>
              </a:rPr>
              <a:t> The filmy veil of greenness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</a:t>
            </a:r>
            <a:r>
              <a:rPr lang="en-AU" sz="1600" u="sng" dirty="0" smtClean="0">
                <a:solidFill>
                  <a:srgbClr val="000000"/>
                </a:solidFill>
              </a:rPr>
              <a:t> That </a:t>
            </a:r>
            <a:r>
              <a:rPr lang="en-AU" sz="1600" dirty="0" smtClean="0">
                <a:solidFill>
                  <a:srgbClr val="FF0303"/>
                </a:solidFill>
              </a:rPr>
              <a:t>thickens</a:t>
            </a:r>
            <a:r>
              <a:rPr lang="en-AU" sz="1600" dirty="0" smtClean="0">
                <a:solidFill>
                  <a:srgbClr val="000000"/>
                </a:solidFill>
              </a:rPr>
              <a:t> as </a:t>
            </a:r>
            <a:r>
              <a:rPr lang="en-AU" sz="1600" u="sng" dirty="0" smtClean="0">
                <a:solidFill>
                  <a:srgbClr val="000000"/>
                </a:solidFill>
              </a:rPr>
              <a:t>we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FF0303"/>
                </a:solidFill>
              </a:rPr>
              <a:t>gaze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 6. An opal-hearted country,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A wilful, lavish land 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</a:t>
            </a:r>
            <a:r>
              <a:rPr lang="en-AU" sz="1600" u="sng" dirty="0" smtClean="0">
                <a:solidFill>
                  <a:srgbClr val="000000"/>
                </a:solidFill>
              </a:rPr>
              <a:t> All you who </a:t>
            </a:r>
            <a:r>
              <a:rPr lang="en-AU" sz="1600" dirty="0" smtClean="0">
                <a:solidFill>
                  <a:srgbClr val="0000FF"/>
                </a:solidFill>
              </a:rPr>
              <a:t>have not loved </a:t>
            </a:r>
            <a:r>
              <a:rPr lang="en-AU" sz="1600" dirty="0" smtClean="0">
                <a:solidFill>
                  <a:srgbClr val="000000"/>
                </a:solidFill>
              </a:rPr>
              <a:t>her,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u="sng" dirty="0" smtClean="0">
                <a:solidFill>
                  <a:srgbClr val="000000"/>
                </a:solidFill>
              </a:rPr>
              <a:t>You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FF"/>
                </a:solidFill>
              </a:rPr>
              <a:t>will not understand </a:t>
            </a:r>
            <a:r>
              <a:rPr lang="en-AU" sz="1600" dirty="0" smtClean="0">
                <a:solidFill>
                  <a:srgbClr val="000000"/>
                </a:solidFill>
              </a:rPr>
              <a:t>-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Though </a:t>
            </a:r>
            <a:r>
              <a:rPr lang="en-AU" sz="1600" u="sng" dirty="0" smtClean="0">
                <a:solidFill>
                  <a:srgbClr val="000000"/>
                </a:solidFill>
              </a:rPr>
              <a:t>Earth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FF0303"/>
                </a:solidFill>
              </a:rPr>
              <a:t>holds</a:t>
            </a:r>
            <a:r>
              <a:rPr lang="en-AU" sz="1600" dirty="0" smtClean="0">
                <a:solidFill>
                  <a:srgbClr val="000000"/>
                </a:solidFill>
              </a:rPr>
              <a:t> many splendours,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Wherever</a:t>
            </a:r>
            <a:r>
              <a:rPr lang="en-AU" sz="1600" u="sng" dirty="0" smtClean="0">
                <a:solidFill>
                  <a:srgbClr val="000000"/>
                </a:solidFill>
              </a:rPr>
              <a:t> I </a:t>
            </a:r>
            <a:r>
              <a:rPr lang="en-AU" sz="1600" dirty="0" smtClean="0">
                <a:solidFill>
                  <a:srgbClr val="FF0303"/>
                </a:solidFill>
              </a:rPr>
              <a:t>may die</a:t>
            </a:r>
            <a:r>
              <a:rPr lang="en-A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</a:t>
            </a:r>
            <a:r>
              <a:rPr lang="en-AU" sz="1600" u="sng" dirty="0" smtClean="0">
                <a:solidFill>
                  <a:srgbClr val="000000"/>
                </a:solidFill>
              </a:rPr>
              <a:t>  I </a:t>
            </a:r>
            <a:r>
              <a:rPr lang="en-AU" sz="1600" dirty="0" smtClean="0">
                <a:solidFill>
                  <a:srgbClr val="0000FF"/>
                </a:solidFill>
              </a:rPr>
              <a:t>know</a:t>
            </a:r>
            <a:r>
              <a:rPr lang="en-AU" sz="1600" dirty="0" smtClean="0">
                <a:solidFill>
                  <a:srgbClr val="000000"/>
                </a:solidFill>
              </a:rPr>
              <a:t> to what brown Country</a:t>
            </a:r>
          </a:p>
          <a:p>
            <a:r>
              <a:rPr lang="en-AU" sz="1600" dirty="0" smtClean="0">
                <a:solidFill>
                  <a:srgbClr val="000000"/>
                </a:solidFill>
              </a:rPr>
              <a:t>      </a:t>
            </a:r>
            <a:r>
              <a:rPr lang="en-AU" sz="1600" u="sng" dirty="0" smtClean="0">
                <a:solidFill>
                  <a:srgbClr val="000000"/>
                </a:solidFill>
              </a:rPr>
              <a:t>My homing thoughts </a:t>
            </a:r>
            <a:r>
              <a:rPr lang="en-AU" sz="1600" dirty="0" smtClean="0">
                <a:solidFill>
                  <a:srgbClr val="FF0303"/>
                </a:solidFill>
              </a:rPr>
              <a:t>will fly</a:t>
            </a:r>
            <a:r>
              <a:rPr lang="en-AU" sz="1600" dirty="0" smtClean="0">
                <a:solidFill>
                  <a:srgbClr val="000000"/>
                </a:solidFill>
              </a:rPr>
              <a:t>.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latin typeface="Arial"/>
                <a:cs typeface="Arial"/>
              </a:rPr>
              <a:t>Identity</a:t>
            </a:r>
            <a:r>
              <a:rPr lang="en-AU" dirty="0" smtClean="0">
                <a:latin typeface="Arial"/>
                <a:cs typeface="Arial"/>
              </a:rPr>
              <a:t>: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871663"/>
            <a:ext cx="8285162" cy="45291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My overall questions for looking at national identity through ‘Oracles’ are:</a:t>
            </a:r>
          </a:p>
          <a:p>
            <a:pPr>
              <a:buNone/>
            </a:pPr>
            <a:endParaRPr lang="en-AU" dirty="0" smtClean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How do Australians see themselves? what do they reject?</a:t>
            </a:r>
          </a:p>
          <a:p>
            <a:r>
              <a:rPr lang="en-AU" dirty="0" smtClean="0">
                <a:latin typeface="Arial"/>
                <a:cs typeface="Arial"/>
              </a:rPr>
              <a:t>Who addresses whom, and with what relationships? (Immigrants/ Europeans/ colonists/ English-speaking)</a:t>
            </a:r>
          </a:p>
          <a:p>
            <a:r>
              <a:rPr lang="en-AU" dirty="0" smtClean="0">
                <a:latin typeface="Arial"/>
                <a:cs typeface="Arial"/>
              </a:rPr>
              <a:t>What associations or bonds are set up?: with landforms (hills, plains), parts of the land (gum trees, kangaroos), traditional artefacts (songs, clothing)</a:t>
            </a:r>
          </a:p>
          <a:p>
            <a:r>
              <a:rPr lang="en-AU" dirty="0" smtClean="0">
                <a:latin typeface="Arial"/>
                <a:cs typeface="Arial"/>
              </a:rPr>
              <a:t>How does this develop and change over time?</a:t>
            </a:r>
            <a:endParaRPr lang="en-AU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66900" y="165100"/>
            <a:ext cx="5410200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617681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So –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Green and shaded lanes, ordered woods and gardens…</a:t>
            </a:r>
          </a:p>
          <a:p>
            <a:endParaRPr lang="en-AU" dirty="0" smtClean="0">
              <a:solidFill>
                <a:srgbClr val="800000"/>
              </a:solidFill>
            </a:endParaRPr>
          </a:p>
          <a:p>
            <a:r>
              <a:rPr lang="en-AU" dirty="0" smtClean="0">
                <a:solidFill>
                  <a:srgbClr val="800000"/>
                </a:solidFill>
              </a:rPr>
              <a:t>versus</a:t>
            </a:r>
          </a:p>
          <a:p>
            <a:endParaRPr lang="en-AU" dirty="0" smtClean="0">
              <a:solidFill>
                <a:srgbClr val="800000"/>
              </a:solidFill>
            </a:endParaRPr>
          </a:p>
          <a:p>
            <a:r>
              <a:rPr lang="en-AU" dirty="0" smtClean="0">
                <a:solidFill>
                  <a:srgbClr val="800000"/>
                </a:solidFill>
              </a:rPr>
              <a:t>Far horizons, sweeping plains, ragged mountain ranges…. </a:t>
            </a:r>
            <a:endParaRPr lang="en-A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z="3300" b="0" dirty="0"/>
          </a:p>
        </p:txBody>
      </p:sp>
      <p:pic>
        <p:nvPicPr>
          <p:cNvPr id="4" name="Content Placeholder 3" descr="2012-07-04_12-39-10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5938" y="304800"/>
            <a:ext cx="6325063" cy="5443387"/>
          </a:xfrm>
        </p:spPr>
      </p:pic>
      <p:sp>
        <p:nvSpPr>
          <p:cNvPr id="5" name="TextBox 4"/>
          <p:cNvSpPr txBox="1"/>
          <p:nvPr/>
        </p:nvSpPr>
        <p:spPr>
          <a:xfrm>
            <a:off x="2819400" y="5943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“The Spirit of Endurance”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aka “</a:t>
            </a:r>
            <a:r>
              <a:rPr lang="en-AU" dirty="0" err="1" smtClean="0">
                <a:solidFill>
                  <a:schemeClr val="tx2"/>
                </a:solidFill>
              </a:rPr>
              <a:t>Cazneaux’s</a:t>
            </a:r>
            <a:r>
              <a:rPr lang="en-AU" dirty="0" smtClean="0">
                <a:solidFill>
                  <a:schemeClr val="tx2"/>
                </a:solidFill>
              </a:rPr>
              <a:t> tree”, near </a:t>
            </a:r>
            <a:r>
              <a:rPr lang="en-AU" dirty="0" err="1" smtClean="0">
                <a:solidFill>
                  <a:schemeClr val="tx2"/>
                </a:solidFill>
              </a:rPr>
              <a:t>Wilpena</a:t>
            </a:r>
            <a:r>
              <a:rPr lang="en-AU" dirty="0" smtClean="0">
                <a:solidFill>
                  <a:schemeClr val="tx2"/>
                </a:solidFill>
              </a:rPr>
              <a:t> Pound, SA.</a:t>
            </a:r>
          </a:p>
          <a:p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9906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Australian icon: 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the old tree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770531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ragged mountain ranges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770531"/>
            <a:ext cx="19812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sweeping plains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The Spirit of Australia..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871663"/>
            <a:ext cx="8285162" cy="44529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 May 1941, </a:t>
            </a:r>
            <a:r>
              <a:rPr lang="en-US" dirty="0" err="1" smtClean="0">
                <a:latin typeface="Arial"/>
                <a:cs typeface="Arial"/>
              </a:rPr>
              <a:t>Cazneaux</a:t>
            </a:r>
            <a:r>
              <a:rPr lang="en-US" dirty="0" smtClean="0">
                <a:latin typeface="Arial"/>
                <a:cs typeface="Arial"/>
              </a:rPr>
              <a:t> wrote:</a:t>
            </a:r>
            <a:endParaRPr lang="en-AU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000" i="1" dirty="0" smtClean="0">
                <a:latin typeface="Arial"/>
                <a:cs typeface="Arial"/>
              </a:rPr>
              <a:t>“This </a:t>
            </a:r>
            <a:r>
              <a:rPr lang="en-US" sz="2000" b="1" i="1" dirty="0" smtClean="0">
                <a:latin typeface="Arial"/>
                <a:cs typeface="Arial"/>
              </a:rPr>
              <a:t>giant</a:t>
            </a:r>
            <a:r>
              <a:rPr lang="en-US" sz="2000" i="1" dirty="0" smtClean="0">
                <a:latin typeface="Arial"/>
                <a:cs typeface="Arial"/>
              </a:rPr>
              <a:t> gum tree stands in </a:t>
            </a:r>
            <a:r>
              <a:rPr lang="en-US" sz="2000" b="1" i="1" dirty="0" smtClean="0">
                <a:latin typeface="Arial"/>
                <a:cs typeface="Arial"/>
              </a:rPr>
              <a:t>solitary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grandeur</a:t>
            </a:r>
            <a:r>
              <a:rPr lang="en-US" sz="2000" i="1" dirty="0" smtClean="0">
                <a:latin typeface="Arial"/>
                <a:cs typeface="Arial"/>
              </a:rPr>
              <a:t> on a </a:t>
            </a:r>
            <a:r>
              <a:rPr lang="en-US" sz="2000" b="1" i="1" dirty="0" smtClean="0">
                <a:latin typeface="Arial"/>
                <a:cs typeface="Arial"/>
              </a:rPr>
              <a:t>lonely</a:t>
            </a:r>
            <a:r>
              <a:rPr lang="en-US" sz="2000" i="1" dirty="0" smtClean="0">
                <a:latin typeface="Arial"/>
                <a:cs typeface="Arial"/>
              </a:rPr>
              <a:t> plateau in the </a:t>
            </a:r>
            <a:r>
              <a:rPr lang="en-US" sz="2000" b="1" i="1" dirty="0" smtClean="0">
                <a:latin typeface="Arial"/>
                <a:cs typeface="Arial"/>
              </a:rPr>
              <a:t>arid</a:t>
            </a:r>
            <a:r>
              <a:rPr lang="en-US" sz="2000" i="1" dirty="0" smtClean="0">
                <a:latin typeface="Arial"/>
                <a:cs typeface="Arial"/>
              </a:rPr>
              <a:t> Flinders Ranges, South Australia, where it has grown up from a sapling through </a:t>
            </a:r>
            <a:r>
              <a:rPr lang="en-US" sz="2000" b="1" i="1" dirty="0" smtClean="0">
                <a:latin typeface="Arial"/>
                <a:cs typeface="Arial"/>
              </a:rPr>
              <a:t>the years</a:t>
            </a:r>
            <a:r>
              <a:rPr lang="en-US" sz="2000" i="1" dirty="0" smtClean="0">
                <a:latin typeface="Arial"/>
                <a:cs typeface="Arial"/>
              </a:rPr>
              <a:t> and long before the shade from its </a:t>
            </a:r>
            <a:r>
              <a:rPr lang="en-US" sz="2000" b="1" i="1" dirty="0" smtClean="0">
                <a:latin typeface="Arial"/>
                <a:cs typeface="Arial"/>
              </a:rPr>
              <a:t>giant</a:t>
            </a:r>
            <a:r>
              <a:rPr lang="en-US" sz="2000" i="1" dirty="0" smtClean="0">
                <a:latin typeface="Arial"/>
                <a:cs typeface="Arial"/>
              </a:rPr>
              <a:t> limbs ever </a:t>
            </a:r>
            <a:r>
              <a:rPr lang="en-US" sz="2000" b="1" i="1" dirty="0" smtClean="0">
                <a:latin typeface="Arial"/>
                <a:cs typeface="Arial"/>
              </a:rPr>
              <a:t>gave shelter</a:t>
            </a:r>
            <a:r>
              <a:rPr lang="en-US" sz="2000" i="1" dirty="0" smtClean="0">
                <a:latin typeface="Arial"/>
                <a:cs typeface="Arial"/>
              </a:rPr>
              <a:t> from </a:t>
            </a:r>
            <a:r>
              <a:rPr lang="en-US" sz="2000" b="1" i="1" dirty="0" smtClean="0">
                <a:latin typeface="Arial"/>
                <a:cs typeface="Arial"/>
              </a:rPr>
              <a:t>the heat</a:t>
            </a:r>
            <a:r>
              <a:rPr lang="en-US" sz="2000" i="1" dirty="0" smtClean="0">
                <a:latin typeface="Arial"/>
                <a:cs typeface="Arial"/>
              </a:rPr>
              <a:t> to </a:t>
            </a:r>
            <a:r>
              <a:rPr lang="en-US" sz="2000" b="1" i="1" dirty="0" smtClean="0">
                <a:latin typeface="Arial"/>
                <a:cs typeface="Arial"/>
              </a:rPr>
              <a:t>white man</a:t>
            </a:r>
            <a:r>
              <a:rPr lang="en-US" sz="2000" i="1" dirty="0" smtClean="0">
                <a:latin typeface="Arial"/>
                <a:cs typeface="Arial"/>
              </a:rPr>
              <a:t>. The passing of </a:t>
            </a:r>
            <a:r>
              <a:rPr lang="en-US" sz="2000" b="1" i="1" dirty="0" smtClean="0">
                <a:latin typeface="Arial"/>
                <a:cs typeface="Arial"/>
              </a:rPr>
              <a:t>the years</a:t>
            </a:r>
            <a:r>
              <a:rPr lang="en-US" sz="2000" i="1" dirty="0" smtClean="0">
                <a:latin typeface="Arial"/>
                <a:cs typeface="Arial"/>
              </a:rPr>
              <a:t> has </a:t>
            </a:r>
            <a:r>
              <a:rPr lang="en-US" sz="2000" b="1" i="1" dirty="0" smtClean="0">
                <a:latin typeface="Arial"/>
                <a:cs typeface="Arial"/>
              </a:rPr>
              <a:t>left it scarred</a:t>
            </a:r>
            <a:r>
              <a:rPr lang="en-US" sz="2000" i="1" dirty="0" smtClean="0">
                <a:latin typeface="Arial"/>
                <a:cs typeface="Arial"/>
              </a:rPr>
              <a:t> and</a:t>
            </a:r>
            <a:r>
              <a:rPr lang="en-US" sz="2000" b="1" i="1" dirty="0" smtClean="0">
                <a:latin typeface="Arial"/>
                <a:cs typeface="Arial"/>
              </a:rPr>
              <a:t> marked</a:t>
            </a:r>
            <a:r>
              <a:rPr lang="en-US" sz="2000" i="1" dirty="0" smtClean="0">
                <a:latin typeface="Arial"/>
                <a:cs typeface="Arial"/>
              </a:rPr>
              <a:t> by the elements – </a:t>
            </a:r>
            <a:r>
              <a:rPr lang="en-US" sz="2000" b="1" i="1" dirty="0" smtClean="0">
                <a:latin typeface="Arial"/>
                <a:cs typeface="Arial"/>
              </a:rPr>
              <a:t>storm</a:t>
            </a:r>
            <a:r>
              <a:rPr lang="en-US" sz="2000" i="1" dirty="0" smtClean="0">
                <a:latin typeface="Arial"/>
                <a:cs typeface="Arial"/>
              </a:rPr>
              <a:t>, </a:t>
            </a:r>
            <a:r>
              <a:rPr lang="en-US" sz="2000" b="1" i="1" dirty="0" smtClean="0">
                <a:latin typeface="Arial"/>
                <a:cs typeface="Arial"/>
              </a:rPr>
              <a:t>fire</a:t>
            </a:r>
            <a:r>
              <a:rPr lang="en-US" sz="2000" i="1" dirty="0" smtClean="0">
                <a:latin typeface="Arial"/>
                <a:cs typeface="Arial"/>
              </a:rPr>
              <a:t>, </a:t>
            </a:r>
            <a:r>
              <a:rPr lang="en-US" sz="2000" b="1" i="1" dirty="0" smtClean="0">
                <a:latin typeface="Arial"/>
                <a:cs typeface="Arial"/>
              </a:rPr>
              <a:t>wate</a:t>
            </a:r>
            <a:r>
              <a:rPr lang="en-US" sz="2000" i="1" dirty="0" smtClean="0">
                <a:latin typeface="Arial"/>
                <a:cs typeface="Arial"/>
              </a:rPr>
              <a:t>r, </a:t>
            </a:r>
            <a:r>
              <a:rPr lang="en-US" sz="2000" b="1" i="1" dirty="0" smtClean="0">
                <a:latin typeface="Arial"/>
                <a:cs typeface="Arial"/>
              </a:rPr>
              <a:t>unconquered</a:t>
            </a:r>
            <a:r>
              <a:rPr lang="en-US" sz="2000" i="1" dirty="0" smtClean="0">
                <a:latin typeface="Arial"/>
                <a:cs typeface="Arial"/>
              </a:rPr>
              <a:t> it speaks to </a:t>
            </a:r>
            <a:r>
              <a:rPr lang="en-US" sz="2000" b="1" i="1" dirty="0" smtClean="0">
                <a:latin typeface="Arial"/>
                <a:cs typeface="Arial"/>
              </a:rPr>
              <a:t>us</a:t>
            </a:r>
            <a:r>
              <a:rPr lang="en-US" sz="2000" i="1" dirty="0" smtClean="0">
                <a:latin typeface="Arial"/>
                <a:cs typeface="Arial"/>
              </a:rPr>
              <a:t> of a </a:t>
            </a:r>
            <a:r>
              <a:rPr lang="en-US" sz="2000" b="1" i="1" dirty="0" smtClean="0">
                <a:latin typeface="Arial"/>
                <a:cs typeface="Arial"/>
              </a:rPr>
              <a:t>Spirit of Endurance</a:t>
            </a:r>
            <a:r>
              <a:rPr lang="en-US" sz="2000" i="1" dirty="0" smtClean="0">
                <a:latin typeface="Arial"/>
                <a:cs typeface="Arial"/>
              </a:rPr>
              <a:t>. Although </a:t>
            </a:r>
            <a:r>
              <a:rPr lang="en-US" sz="2000" b="1" i="1" dirty="0" smtClean="0">
                <a:latin typeface="Arial"/>
                <a:cs typeface="Arial"/>
              </a:rPr>
              <a:t>aged</a:t>
            </a:r>
            <a:r>
              <a:rPr lang="en-US" sz="2000" i="1" dirty="0" smtClean="0">
                <a:latin typeface="Arial"/>
                <a:cs typeface="Arial"/>
              </a:rPr>
              <a:t>, its </a:t>
            </a:r>
            <a:r>
              <a:rPr lang="en-US" sz="2000" b="1" i="1" dirty="0" smtClean="0">
                <a:latin typeface="Arial"/>
                <a:cs typeface="Arial"/>
              </a:rPr>
              <a:t>widespread limbs speak</a:t>
            </a:r>
            <a:r>
              <a:rPr lang="en-US" sz="2000" i="1" dirty="0" smtClean="0">
                <a:latin typeface="Arial"/>
                <a:cs typeface="Arial"/>
              </a:rPr>
              <a:t> of a </a:t>
            </a:r>
            <a:r>
              <a:rPr lang="en-US" sz="2000" b="1" i="1" dirty="0" smtClean="0">
                <a:latin typeface="Arial"/>
                <a:cs typeface="Arial"/>
              </a:rPr>
              <a:t>vitality</a:t>
            </a:r>
            <a:r>
              <a:rPr lang="en-US" sz="2000" i="1" dirty="0" smtClean="0">
                <a:latin typeface="Arial"/>
                <a:cs typeface="Arial"/>
              </a:rPr>
              <a:t> that </a:t>
            </a:r>
            <a:r>
              <a:rPr lang="en-US" sz="2000" b="1" i="1" dirty="0" smtClean="0">
                <a:latin typeface="Arial"/>
                <a:cs typeface="Arial"/>
              </a:rPr>
              <a:t>will carry on</a:t>
            </a:r>
            <a:r>
              <a:rPr lang="en-US" sz="2000" i="1" dirty="0" smtClean="0">
                <a:latin typeface="Arial"/>
                <a:cs typeface="Arial"/>
              </a:rPr>
              <a:t> for many more years. One day when the </a:t>
            </a:r>
            <a:r>
              <a:rPr lang="en-US" sz="2000" b="1" i="1" dirty="0" smtClean="0">
                <a:latin typeface="Arial"/>
                <a:cs typeface="Arial"/>
              </a:rPr>
              <a:t>sun shone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hot and stron</a:t>
            </a:r>
            <a:r>
              <a:rPr lang="en-US" sz="2000" i="1" dirty="0" smtClean="0">
                <a:latin typeface="Arial"/>
                <a:cs typeface="Arial"/>
              </a:rPr>
              <a:t>g, I stood before </a:t>
            </a:r>
            <a:r>
              <a:rPr lang="en-US" sz="2000" b="1" i="1" dirty="0" smtClean="0">
                <a:latin typeface="Arial"/>
                <a:cs typeface="Arial"/>
              </a:rPr>
              <a:t>this giant</a:t>
            </a:r>
            <a:r>
              <a:rPr lang="en-US" sz="2000" i="1" dirty="0" smtClean="0">
                <a:latin typeface="Arial"/>
                <a:cs typeface="Arial"/>
              </a:rPr>
              <a:t> in </a:t>
            </a:r>
            <a:r>
              <a:rPr lang="en-US" sz="2000" b="1" i="1" dirty="0" smtClean="0">
                <a:latin typeface="Arial"/>
                <a:cs typeface="Arial"/>
              </a:rPr>
              <a:t>silent wonder</a:t>
            </a:r>
            <a:r>
              <a:rPr lang="en-US" sz="2000" i="1" dirty="0" smtClean="0">
                <a:latin typeface="Arial"/>
                <a:cs typeface="Arial"/>
              </a:rPr>
              <a:t> and </a:t>
            </a:r>
            <a:r>
              <a:rPr lang="en-US" sz="2000" b="1" i="1" dirty="0" smtClean="0">
                <a:latin typeface="Arial"/>
                <a:cs typeface="Arial"/>
              </a:rPr>
              <a:t>admiration</a:t>
            </a:r>
            <a:r>
              <a:rPr lang="en-US" sz="2000" i="1" dirty="0" smtClean="0">
                <a:latin typeface="Arial"/>
                <a:cs typeface="Arial"/>
              </a:rPr>
              <a:t>. The </a:t>
            </a:r>
            <a:r>
              <a:rPr lang="en-US" sz="2000" b="1" i="1" dirty="0" smtClean="0">
                <a:latin typeface="Arial"/>
                <a:cs typeface="Arial"/>
              </a:rPr>
              <a:t>hot wind</a:t>
            </a:r>
            <a:r>
              <a:rPr lang="en-US" sz="2000" i="1" dirty="0" smtClean="0">
                <a:latin typeface="Arial"/>
                <a:cs typeface="Arial"/>
              </a:rPr>
              <a:t> stirred the leafy boughs and some of the living elements of this tree passed to me in </a:t>
            </a:r>
            <a:r>
              <a:rPr lang="en-US" sz="2000" b="1" i="1" dirty="0" smtClean="0">
                <a:latin typeface="Arial"/>
                <a:cs typeface="Arial"/>
              </a:rPr>
              <a:t>understanding</a:t>
            </a:r>
            <a:r>
              <a:rPr lang="en-US" sz="2000" i="1" dirty="0" smtClean="0">
                <a:latin typeface="Arial"/>
                <a:cs typeface="Arial"/>
              </a:rPr>
              <a:t> and </a:t>
            </a:r>
            <a:r>
              <a:rPr lang="en-US" sz="2000" b="1" i="1" dirty="0" smtClean="0">
                <a:latin typeface="Arial"/>
                <a:cs typeface="Arial"/>
              </a:rPr>
              <a:t>friendlines</a:t>
            </a:r>
            <a:r>
              <a:rPr lang="en-US" sz="2000" i="1" dirty="0" smtClean="0">
                <a:latin typeface="Arial"/>
                <a:cs typeface="Arial"/>
              </a:rPr>
              <a:t>s expressing </a:t>
            </a:r>
            <a:r>
              <a:rPr lang="en-US" sz="2000" b="1" i="1" u="sng" dirty="0" smtClean="0">
                <a:latin typeface="Arial"/>
                <a:cs typeface="Arial"/>
              </a:rPr>
              <a:t>the “Spirit of Australia.”</a:t>
            </a:r>
            <a:endParaRPr lang="en-AU" sz="2000" b="1" i="1" u="sng" dirty="0" smtClean="0">
              <a:latin typeface="Arial"/>
              <a:cs typeface="Arial"/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Between </a:t>
            </a:r>
            <a:r>
              <a:rPr lang="en-AU" sz="2400" dirty="0" err="1" smtClean="0">
                <a:solidFill>
                  <a:srgbClr val="800000"/>
                </a:solidFill>
                <a:latin typeface="Arial"/>
                <a:cs typeface="Arial"/>
              </a:rPr>
              <a:t>McKellar’s</a:t>
            </a:r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 Federation piece and the publication of the following poem, insert two world wars in which Australians fought in Europe and elsewhere with still a British Head of State...</a:t>
            </a:r>
          </a:p>
          <a:p>
            <a:endParaRPr lang="en-AU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200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800000"/>
                </a:solidFill>
              </a:rPr>
              <a:t>'AUSTRALIA'</a:t>
            </a:r>
            <a:endParaRPr lang="en-AU" dirty="0" smtClean="0">
              <a:solidFill>
                <a:srgbClr val="800000"/>
              </a:solidFill>
            </a:endParaRPr>
          </a:p>
          <a:p>
            <a:r>
              <a:rPr lang="en-AU" dirty="0" smtClean="0">
                <a:solidFill>
                  <a:srgbClr val="800000"/>
                </a:solidFill>
              </a:rPr>
              <a:t>[From A. D. Hope, COLLECTED POEMS 1930-1970,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Angus and Robertson, Sydney 1972]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26720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Nation of trees, drab green and desolate grey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In the field uniform of modern wars,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Darkens her hills, those endless, outstretched paws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Of Sphinx demolished or stone lion worn away.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 They call her a young country, but they lie: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She is the last of lands, the emptiest,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A woman beyond her change of life, a breast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Still tender but within the womb is dry.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Without songs, architecture, history: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emotions and superstitions of younger lands,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Her rivers of water drown among inland sands,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river of her immense stupidity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endParaRPr lang="en-AU" sz="16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457200"/>
            <a:ext cx="44958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800000"/>
                </a:solidFill>
              </a:rPr>
              <a:t>Floods her monotonous tribes from Cairns to Perth.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In them at last the ultimate men arrive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Whose boast is not: "we live" but "we survive",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A type who will inhabit the dying earth.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And her five cities, like five teeming sores,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Each drains her: a vast parasite robber-state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Where second hand Europeans pullulate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Timidly on the edge of alien shores.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Yet there are some like me turn gladly home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From the lush jungle of modern thought, to find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Arabian desert of the human mind,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Hoping, if still from the deserts the prophets come,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Such savage and scarlet as no green hills dare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Springs in that waste, some spirit which escapes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learned doubt, the chatter of cultured apes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Which is called civilization over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Let’s look at Attitude first –</a:t>
            </a:r>
          </a:p>
          <a:p>
            <a:r>
              <a:rPr lang="en-AU" sz="2400" dirty="0" smtClean="0">
                <a:solidFill>
                  <a:srgbClr val="800000"/>
                </a:solidFill>
              </a:rPr>
              <a:t>Affect, then Appreciation and Judgement</a:t>
            </a:r>
          </a:p>
          <a:p>
            <a:endParaRPr lang="en-AU" sz="2400" dirty="0" smtClean="0">
              <a:solidFill>
                <a:srgbClr val="800000"/>
              </a:solidFill>
            </a:endParaRPr>
          </a:p>
          <a:p>
            <a:r>
              <a:rPr lang="en-AU" sz="2400" dirty="0" smtClean="0">
                <a:solidFill>
                  <a:srgbClr val="800000"/>
                </a:solidFill>
              </a:rPr>
              <a:t>and what Targets are evaluated…</a:t>
            </a:r>
            <a:endParaRPr lang="en-AU" sz="24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581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800000"/>
                </a:solidFill>
              </a:rPr>
              <a:t>… how does the use of Attitude, and the Sources and Targets of Attitude differ from the </a:t>
            </a:r>
            <a:r>
              <a:rPr lang="en-AU" sz="2000" dirty="0" err="1" smtClean="0">
                <a:solidFill>
                  <a:srgbClr val="800000"/>
                </a:solidFill>
              </a:rPr>
              <a:t>McKellar</a:t>
            </a:r>
            <a:r>
              <a:rPr lang="en-AU" sz="2000" dirty="0" smtClean="0">
                <a:solidFill>
                  <a:srgbClr val="800000"/>
                </a:solidFill>
              </a:rPr>
              <a:t> piece?</a:t>
            </a:r>
            <a:endParaRPr lang="en-AU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solidFill>
                  <a:srgbClr val="800000"/>
                </a:solidFill>
              </a:rPr>
              <a:t>Targets of Attitude </a:t>
            </a:r>
            <a:r>
              <a:rPr lang="en-AU" sz="2400" dirty="0" smtClean="0">
                <a:solidFill>
                  <a:srgbClr val="800000"/>
                </a:solidFill>
              </a:rPr>
              <a:t>are similar to </a:t>
            </a:r>
            <a:r>
              <a:rPr lang="en-AU" sz="2400" dirty="0" err="1" smtClean="0">
                <a:solidFill>
                  <a:srgbClr val="800000"/>
                </a:solidFill>
              </a:rPr>
              <a:t>McKellar’s</a:t>
            </a:r>
            <a:r>
              <a:rPr lang="en-AU" sz="2400" dirty="0" smtClean="0">
                <a:solidFill>
                  <a:srgbClr val="800000"/>
                </a:solidFill>
              </a:rPr>
              <a:t>:</a:t>
            </a:r>
          </a:p>
          <a:p>
            <a:endParaRPr lang="en-AU" sz="2400" dirty="0" smtClean="0">
              <a:solidFill>
                <a:srgbClr val="800000"/>
              </a:solidFill>
            </a:endParaRPr>
          </a:p>
          <a:p>
            <a:pPr>
              <a:buFont typeface="Arial"/>
              <a:buChar char="•"/>
            </a:pPr>
            <a:r>
              <a:rPr lang="en-AU" sz="2400" dirty="0" smtClean="0">
                <a:solidFill>
                  <a:srgbClr val="800000"/>
                </a:solidFill>
              </a:rPr>
              <a:t>	Landforms, </a:t>
            </a:r>
          </a:p>
          <a:p>
            <a:pPr>
              <a:buFont typeface="Arial"/>
              <a:buChar char="•"/>
            </a:pPr>
            <a:r>
              <a:rPr lang="en-AU" sz="2400" dirty="0" smtClean="0">
                <a:solidFill>
                  <a:srgbClr val="800000"/>
                </a:solidFill>
              </a:rPr>
              <a:t>	colonists, </a:t>
            </a:r>
          </a:p>
          <a:p>
            <a:pPr>
              <a:buFont typeface="Arial"/>
              <a:buChar char="•"/>
            </a:pPr>
            <a:r>
              <a:rPr lang="en-AU" sz="2400" dirty="0" smtClean="0">
                <a:solidFill>
                  <a:srgbClr val="800000"/>
                </a:solidFill>
              </a:rPr>
              <a:t>	Europeans ‘over there’</a:t>
            </a:r>
            <a:endParaRPr lang="en-A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2672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b="1" i="1" dirty="0" smtClean="0">
                <a:solidFill>
                  <a:srgbClr val="800000"/>
                </a:solidFill>
              </a:rPr>
              <a:t>Nation of trees</a:t>
            </a:r>
            <a:r>
              <a:rPr lang="en-AU" sz="1600" dirty="0" smtClean="0">
                <a:solidFill>
                  <a:srgbClr val="800000"/>
                </a:solidFill>
              </a:rPr>
              <a:t>, drab green and desolate grey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In the field uniform of modern wars,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Darkens </a:t>
            </a:r>
            <a:r>
              <a:rPr lang="en-AU" sz="1600" b="1" i="1" dirty="0" smtClean="0">
                <a:solidFill>
                  <a:srgbClr val="800000"/>
                </a:solidFill>
              </a:rPr>
              <a:t>her hills</a:t>
            </a:r>
            <a:r>
              <a:rPr lang="en-AU" sz="1600" dirty="0" smtClean="0">
                <a:solidFill>
                  <a:srgbClr val="800000"/>
                </a:solidFill>
              </a:rPr>
              <a:t>, those endless, outstretched paws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Of Sphinx demolished or stone lion worn away.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 </a:t>
            </a:r>
            <a:r>
              <a:rPr lang="en-AU" sz="1600" b="1" i="1" dirty="0" smtClean="0">
                <a:solidFill>
                  <a:srgbClr val="800000"/>
                </a:solidFill>
              </a:rPr>
              <a:t>They</a:t>
            </a:r>
            <a:r>
              <a:rPr lang="en-AU" sz="1600" dirty="0" smtClean="0">
                <a:solidFill>
                  <a:srgbClr val="800000"/>
                </a:solidFill>
              </a:rPr>
              <a:t> call </a:t>
            </a:r>
            <a:r>
              <a:rPr lang="en-AU" sz="1600" b="1" i="1" dirty="0" smtClean="0">
                <a:solidFill>
                  <a:srgbClr val="800000"/>
                </a:solidFill>
              </a:rPr>
              <a:t>her</a:t>
            </a:r>
            <a:r>
              <a:rPr lang="en-AU" sz="1600" dirty="0" smtClean="0">
                <a:solidFill>
                  <a:srgbClr val="800000"/>
                </a:solidFill>
              </a:rPr>
              <a:t> a young country, but </a:t>
            </a:r>
            <a:r>
              <a:rPr lang="en-AU" sz="1600" b="1" i="1" dirty="0" smtClean="0">
                <a:solidFill>
                  <a:srgbClr val="800000"/>
                </a:solidFill>
              </a:rPr>
              <a:t>they</a:t>
            </a:r>
            <a:r>
              <a:rPr lang="en-AU" sz="1600" dirty="0" smtClean="0">
                <a:solidFill>
                  <a:srgbClr val="800000"/>
                </a:solidFill>
              </a:rPr>
              <a:t> lie: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  <a:r>
              <a:rPr lang="en-AU" sz="1600" b="1" i="1" dirty="0" smtClean="0">
                <a:solidFill>
                  <a:srgbClr val="800000"/>
                </a:solidFill>
              </a:rPr>
              <a:t>She</a:t>
            </a:r>
            <a:r>
              <a:rPr lang="en-AU" sz="1600" dirty="0" smtClean="0">
                <a:solidFill>
                  <a:srgbClr val="800000"/>
                </a:solidFill>
              </a:rPr>
              <a:t> is the last of lands, the emptiest,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  <a:r>
              <a:rPr lang="en-AU" sz="1600" b="1" i="1" dirty="0" smtClean="0">
                <a:solidFill>
                  <a:srgbClr val="800000"/>
                </a:solidFill>
              </a:rPr>
              <a:t>A woman </a:t>
            </a:r>
            <a:r>
              <a:rPr lang="en-AU" sz="1600" dirty="0" smtClean="0">
                <a:solidFill>
                  <a:srgbClr val="800000"/>
                </a:solidFill>
              </a:rPr>
              <a:t>beyond her change of life, </a:t>
            </a:r>
            <a:r>
              <a:rPr lang="en-AU" sz="1600" b="1" i="1" dirty="0" smtClean="0">
                <a:solidFill>
                  <a:srgbClr val="800000"/>
                </a:solidFill>
              </a:rPr>
              <a:t>a breas</a:t>
            </a:r>
            <a:r>
              <a:rPr lang="en-AU" sz="1600" dirty="0" smtClean="0">
                <a:solidFill>
                  <a:srgbClr val="800000"/>
                </a:solidFill>
              </a:rPr>
              <a:t>t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Still tender but </a:t>
            </a:r>
            <a:r>
              <a:rPr lang="en-AU" sz="1600" b="1" i="1" dirty="0" smtClean="0">
                <a:solidFill>
                  <a:srgbClr val="800000"/>
                </a:solidFill>
              </a:rPr>
              <a:t>within</a:t>
            </a:r>
            <a:r>
              <a:rPr lang="en-AU" sz="1600" dirty="0" smtClean="0">
                <a:solidFill>
                  <a:srgbClr val="800000"/>
                </a:solidFill>
              </a:rPr>
              <a:t> the womb is dry.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Without songs, architecture, history: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emotions and superstitions of younger </a:t>
            </a:r>
            <a:r>
              <a:rPr lang="en-AU" sz="1600" b="1" i="1" dirty="0" smtClean="0">
                <a:solidFill>
                  <a:srgbClr val="800000"/>
                </a:solidFill>
              </a:rPr>
              <a:t>lands</a:t>
            </a:r>
            <a:r>
              <a:rPr lang="en-AU" sz="1600" dirty="0" smtClean="0">
                <a:solidFill>
                  <a:srgbClr val="800000"/>
                </a:solidFill>
              </a:rPr>
              <a:t>,</a:t>
            </a:r>
          </a:p>
          <a:p>
            <a:r>
              <a:rPr lang="en-AU" sz="1600" b="1" i="1" dirty="0" smtClean="0">
                <a:solidFill>
                  <a:srgbClr val="800000"/>
                </a:solidFill>
              </a:rPr>
              <a:t>Her rivers of water </a:t>
            </a:r>
            <a:r>
              <a:rPr lang="en-AU" sz="1600" dirty="0" smtClean="0">
                <a:solidFill>
                  <a:srgbClr val="800000"/>
                </a:solidFill>
              </a:rPr>
              <a:t>drown among inland sands,</a:t>
            </a:r>
          </a:p>
          <a:p>
            <a:r>
              <a:rPr lang="en-AU" sz="1600" b="1" i="1" dirty="0" smtClean="0">
                <a:solidFill>
                  <a:srgbClr val="800000"/>
                </a:solidFill>
              </a:rPr>
              <a:t>The river </a:t>
            </a:r>
            <a:r>
              <a:rPr lang="en-AU" sz="1600" dirty="0" smtClean="0">
                <a:solidFill>
                  <a:srgbClr val="800000"/>
                </a:solidFill>
              </a:rPr>
              <a:t>of her immense stupidity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endParaRPr lang="en-AU" sz="16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457200"/>
            <a:ext cx="4495800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800000"/>
                </a:solidFill>
              </a:rPr>
              <a:t>Floods </a:t>
            </a:r>
            <a:r>
              <a:rPr lang="en-AU" sz="1600" b="1" i="1" dirty="0" smtClean="0">
                <a:solidFill>
                  <a:srgbClr val="800000"/>
                </a:solidFill>
              </a:rPr>
              <a:t>her</a:t>
            </a:r>
            <a:r>
              <a:rPr lang="en-AU" sz="1600" dirty="0" smtClean="0">
                <a:solidFill>
                  <a:srgbClr val="800000"/>
                </a:solidFill>
              </a:rPr>
              <a:t> monotonous</a:t>
            </a:r>
            <a:r>
              <a:rPr lang="en-AU" sz="1600" b="1" i="1" dirty="0" smtClean="0">
                <a:solidFill>
                  <a:srgbClr val="800000"/>
                </a:solidFill>
              </a:rPr>
              <a:t> tribes </a:t>
            </a:r>
            <a:r>
              <a:rPr lang="en-AU" sz="1600" dirty="0" smtClean="0">
                <a:solidFill>
                  <a:srgbClr val="800000"/>
                </a:solidFill>
              </a:rPr>
              <a:t>from Cairns to Perth.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In </a:t>
            </a:r>
            <a:r>
              <a:rPr lang="en-AU" sz="1600" b="1" i="1" dirty="0" smtClean="0">
                <a:solidFill>
                  <a:srgbClr val="800000"/>
                </a:solidFill>
              </a:rPr>
              <a:t>them</a:t>
            </a:r>
            <a:r>
              <a:rPr lang="en-AU" sz="1600" dirty="0" smtClean="0">
                <a:solidFill>
                  <a:srgbClr val="800000"/>
                </a:solidFill>
              </a:rPr>
              <a:t> at last the ultimate </a:t>
            </a:r>
            <a:r>
              <a:rPr lang="en-AU" sz="1600" b="1" i="1" dirty="0" smtClean="0">
                <a:solidFill>
                  <a:srgbClr val="800000"/>
                </a:solidFill>
              </a:rPr>
              <a:t>men</a:t>
            </a:r>
            <a:r>
              <a:rPr lang="en-AU" sz="1600" dirty="0" smtClean="0">
                <a:solidFill>
                  <a:srgbClr val="800000"/>
                </a:solidFill>
              </a:rPr>
              <a:t> arrive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Whose boast is not: "we live" but "we survive",</a:t>
            </a:r>
          </a:p>
          <a:p>
            <a:r>
              <a:rPr lang="en-AU" sz="1600" b="1" i="1" dirty="0" smtClean="0">
                <a:solidFill>
                  <a:srgbClr val="800000"/>
                </a:solidFill>
              </a:rPr>
              <a:t>A type who </a:t>
            </a:r>
            <a:r>
              <a:rPr lang="en-AU" sz="1600" dirty="0" smtClean="0">
                <a:solidFill>
                  <a:srgbClr val="800000"/>
                </a:solidFill>
              </a:rPr>
              <a:t>will inhabit the dying </a:t>
            </a:r>
            <a:r>
              <a:rPr lang="en-AU" sz="1600" b="1" i="1" dirty="0" smtClean="0">
                <a:solidFill>
                  <a:srgbClr val="800000"/>
                </a:solidFill>
              </a:rPr>
              <a:t>earth</a:t>
            </a:r>
            <a:r>
              <a:rPr lang="en-AU" sz="1600" dirty="0" smtClean="0">
                <a:solidFill>
                  <a:srgbClr val="8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And </a:t>
            </a:r>
            <a:r>
              <a:rPr lang="en-AU" sz="1600" b="1" i="1" dirty="0" smtClean="0">
                <a:solidFill>
                  <a:srgbClr val="800000"/>
                </a:solidFill>
              </a:rPr>
              <a:t>her five cities</a:t>
            </a:r>
            <a:r>
              <a:rPr lang="en-AU" sz="1600" dirty="0" smtClean="0">
                <a:solidFill>
                  <a:srgbClr val="800000"/>
                </a:solidFill>
              </a:rPr>
              <a:t>, like five teeming sores,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Each drains </a:t>
            </a:r>
            <a:r>
              <a:rPr lang="en-AU" sz="1600" b="1" i="1" dirty="0" smtClean="0">
                <a:solidFill>
                  <a:srgbClr val="800000"/>
                </a:solidFill>
              </a:rPr>
              <a:t>her</a:t>
            </a:r>
            <a:r>
              <a:rPr lang="en-AU" sz="1600" dirty="0" smtClean="0">
                <a:solidFill>
                  <a:srgbClr val="800000"/>
                </a:solidFill>
              </a:rPr>
              <a:t>: a vast parasite robber-</a:t>
            </a:r>
            <a:r>
              <a:rPr lang="en-AU" sz="1600" b="1" i="1" dirty="0" smtClean="0">
                <a:solidFill>
                  <a:srgbClr val="800000"/>
                </a:solidFill>
              </a:rPr>
              <a:t>state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Where second hand </a:t>
            </a:r>
            <a:r>
              <a:rPr lang="en-AU" sz="1600" b="1" i="1" dirty="0" smtClean="0">
                <a:solidFill>
                  <a:srgbClr val="800000"/>
                </a:solidFill>
              </a:rPr>
              <a:t>Europeans</a:t>
            </a:r>
            <a:r>
              <a:rPr lang="en-AU" sz="1600" dirty="0" smtClean="0">
                <a:solidFill>
                  <a:srgbClr val="800000"/>
                </a:solidFill>
              </a:rPr>
              <a:t> pullulate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Timidly on the edge of </a:t>
            </a:r>
            <a:r>
              <a:rPr lang="en-AU" sz="1600" b="1" i="1" dirty="0" smtClean="0">
                <a:solidFill>
                  <a:srgbClr val="800000"/>
                </a:solidFill>
              </a:rPr>
              <a:t>alien shores</a:t>
            </a:r>
            <a:r>
              <a:rPr lang="en-AU" sz="1600" dirty="0" smtClean="0">
                <a:solidFill>
                  <a:srgbClr val="800000"/>
                </a:solidFill>
              </a:rPr>
              <a:t>.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Yet there are </a:t>
            </a:r>
            <a:r>
              <a:rPr lang="en-AU" sz="1600" b="1" i="1" dirty="0" smtClean="0">
                <a:solidFill>
                  <a:srgbClr val="800000"/>
                </a:solidFill>
              </a:rPr>
              <a:t>some like me </a:t>
            </a:r>
            <a:r>
              <a:rPr lang="en-AU" sz="1600" dirty="0" smtClean="0">
                <a:solidFill>
                  <a:srgbClr val="800000"/>
                </a:solidFill>
              </a:rPr>
              <a:t>turn gladly home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From the lush jungle of </a:t>
            </a:r>
            <a:r>
              <a:rPr lang="en-AU" sz="1600" b="1" i="1" dirty="0" smtClean="0">
                <a:solidFill>
                  <a:srgbClr val="800000"/>
                </a:solidFill>
              </a:rPr>
              <a:t>modern thought</a:t>
            </a:r>
            <a:r>
              <a:rPr lang="en-AU" sz="1600" dirty="0" smtClean="0">
                <a:solidFill>
                  <a:srgbClr val="800000"/>
                </a:solidFill>
              </a:rPr>
              <a:t>, to find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Arabian desert of </a:t>
            </a:r>
            <a:r>
              <a:rPr lang="en-AU" sz="1600" b="1" i="1" dirty="0" smtClean="0">
                <a:solidFill>
                  <a:srgbClr val="800000"/>
                </a:solidFill>
              </a:rPr>
              <a:t>the human mind</a:t>
            </a:r>
            <a:r>
              <a:rPr lang="en-AU" sz="1600" dirty="0" smtClean="0">
                <a:solidFill>
                  <a:srgbClr val="800000"/>
                </a:solidFill>
              </a:rPr>
              <a:t>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Hoping, if still from the deserts the prophets come,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 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Such savage and scarlet as no green </a:t>
            </a:r>
            <a:r>
              <a:rPr lang="en-AU" sz="1600" b="1" i="1" dirty="0" smtClean="0">
                <a:solidFill>
                  <a:srgbClr val="800000"/>
                </a:solidFill>
              </a:rPr>
              <a:t>hills</a:t>
            </a:r>
            <a:r>
              <a:rPr lang="en-AU" sz="1600" dirty="0" smtClean="0">
                <a:solidFill>
                  <a:srgbClr val="800000"/>
                </a:solidFill>
              </a:rPr>
              <a:t> dare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Springs in that waste, </a:t>
            </a:r>
            <a:r>
              <a:rPr lang="en-AU" sz="1600" b="1" i="1" dirty="0" smtClean="0">
                <a:solidFill>
                  <a:srgbClr val="800000"/>
                </a:solidFill>
              </a:rPr>
              <a:t>some spirit </a:t>
            </a:r>
            <a:r>
              <a:rPr lang="en-AU" sz="1600" dirty="0" smtClean="0">
                <a:solidFill>
                  <a:srgbClr val="800000"/>
                </a:solidFill>
              </a:rPr>
              <a:t>which escapes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The learned </a:t>
            </a:r>
            <a:r>
              <a:rPr lang="en-AU" sz="1600" b="1" i="1" dirty="0" smtClean="0">
                <a:solidFill>
                  <a:srgbClr val="800000"/>
                </a:solidFill>
              </a:rPr>
              <a:t>doubt</a:t>
            </a:r>
            <a:r>
              <a:rPr lang="en-AU" sz="1600" dirty="0" smtClean="0">
                <a:solidFill>
                  <a:srgbClr val="800000"/>
                </a:solidFill>
              </a:rPr>
              <a:t>, the chatter of cultured apes</a:t>
            </a:r>
          </a:p>
          <a:p>
            <a:r>
              <a:rPr lang="en-AU" sz="1600" dirty="0" smtClean="0">
                <a:solidFill>
                  <a:srgbClr val="800000"/>
                </a:solidFill>
              </a:rPr>
              <a:t>Which is called </a:t>
            </a:r>
            <a:r>
              <a:rPr lang="en-AU" sz="1600" b="1" i="1" dirty="0" smtClean="0">
                <a:solidFill>
                  <a:srgbClr val="800000"/>
                </a:solidFill>
              </a:rPr>
              <a:t>civilization over there</a:t>
            </a:r>
            <a:r>
              <a:rPr lang="en-AU" sz="1600" dirty="0" smtClean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676400"/>
            <a:ext cx="6576191" cy="3581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5732463" cy="990600"/>
          </a:xfrm>
        </p:spPr>
        <p:txBody>
          <a:bodyPr/>
          <a:lstStyle/>
          <a:p>
            <a:r>
              <a:rPr lang="en-AU" dirty="0" smtClean="0"/>
              <a:t>affect</a:t>
            </a:r>
            <a:endParaRPr lang="en-AU" dirty="0"/>
          </a:p>
        </p:txBody>
      </p:sp>
      <p:sp>
        <p:nvSpPr>
          <p:cNvPr id="5" name="Up Arrow Callout 4"/>
          <p:cNvSpPr/>
          <p:nvPr/>
        </p:nvSpPr>
        <p:spPr bwMode="auto">
          <a:xfrm>
            <a:off x="4513263" y="4876800"/>
            <a:ext cx="1752600" cy="1783721"/>
          </a:xfrm>
          <a:prstGeom prst="upArrowCallout">
            <a:avLst>
              <a:gd name="adj1" fmla="val 31814"/>
              <a:gd name="adj2" fmla="val 26106"/>
              <a:gd name="adj3" fmla="val 25000"/>
              <a:gd name="adj4" fmla="val 36018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rgbClr val="790401"/>
                </a:solidFill>
                <a:effectLst/>
              </a:rPr>
              <a:t>The spirit of Australia?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rgbClr val="79040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6764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Affector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76400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Affected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2450" y="1871662"/>
            <a:ext cx="8286750" cy="422433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DD6B0D"/>
                </a:solidFill>
                <a:latin typeface="Arial"/>
                <a:cs typeface="Arial"/>
              </a:rPr>
              <a:t>What Attitudes towards what Targets using</a:t>
            </a:r>
          </a:p>
          <a:p>
            <a:r>
              <a:rPr lang="en-AU" sz="2400" dirty="0" smtClean="0">
                <a:solidFill>
                  <a:schemeClr val="accent2"/>
                </a:solidFill>
                <a:latin typeface="Arial"/>
                <a:cs typeface="Arial"/>
              </a:rPr>
              <a:t>what associations</a:t>
            </a:r>
          </a:p>
          <a:p>
            <a:endParaRPr lang="en-AU" sz="24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AU" sz="2400" dirty="0" smtClean="0">
                <a:solidFill>
                  <a:schemeClr val="accent2"/>
                </a:solidFill>
                <a:latin typeface="Arial"/>
                <a:cs typeface="Arial"/>
              </a:rPr>
              <a:t>how Participants and Processes are related</a:t>
            </a:r>
          </a:p>
          <a:p>
            <a:endParaRPr lang="en-AU" sz="24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AU" sz="2400" dirty="0" smtClean="0">
                <a:solidFill>
                  <a:schemeClr val="accent2"/>
                </a:solidFill>
                <a:latin typeface="Arial"/>
                <a:cs typeface="Arial"/>
              </a:rPr>
              <a:t>…and how these interrelate in staging the text</a:t>
            </a:r>
          </a:p>
          <a:p>
            <a:endParaRPr lang="en-AU" sz="24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AU" sz="2400" dirty="0" smtClean="0">
                <a:latin typeface="Arial"/>
                <a:cs typeface="Arial"/>
              </a:rPr>
              <a:t> </a:t>
            </a:r>
            <a:endParaRPr lang="en-AU"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8" y="304800"/>
            <a:ext cx="8323262" cy="990600"/>
          </a:xfrm>
        </p:spPr>
        <p:txBody>
          <a:bodyPr>
            <a:normAutofit fontScale="90000"/>
          </a:bodyPr>
          <a:lstStyle/>
          <a:p>
            <a:r>
              <a:rPr lang="en-AU" sz="3300" dirty="0" smtClean="0"/>
              <a:t>using representative texts (Oracles) on a topic -</a:t>
            </a:r>
            <a:endParaRPr lang="en-A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676400"/>
            <a:ext cx="6576191" cy="3581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5732463" cy="990600"/>
          </a:xfrm>
        </p:spPr>
        <p:txBody>
          <a:bodyPr/>
          <a:lstStyle/>
          <a:p>
            <a:r>
              <a:rPr lang="en-AU" dirty="0" smtClean="0"/>
              <a:t>affect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6764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Affector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76400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Affected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638800"/>
            <a:ext cx="360439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Only two instances of affect is inscribed – one close to the only instance of Mental Process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6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appreciation</a:t>
            </a:r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targets: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Australia [</a:t>
            </a:r>
            <a:r>
              <a:rPr lang="en-AU" dirty="0" err="1" smtClean="0">
                <a:solidFill>
                  <a:srgbClr val="800000"/>
                </a:solidFill>
              </a:rPr>
              <a:t>metonomy</a:t>
            </a:r>
            <a:r>
              <a:rPr lang="en-AU" dirty="0" smtClean="0">
                <a:solidFill>
                  <a:srgbClr val="800000"/>
                </a:solidFill>
              </a:rPr>
              <a:t>: she, her, a woman]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Australia [</a:t>
            </a:r>
            <a:r>
              <a:rPr lang="en-AU" dirty="0" err="1" smtClean="0">
                <a:solidFill>
                  <a:srgbClr val="800000"/>
                </a:solidFill>
              </a:rPr>
              <a:t>meronomy</a:t>
            </a:r>
            <a:r>
              <a:rPr lang="en-AU" dirty="0" smtClean="0">
                <a:solidFill>
                  <a:srgbClr val="800000"/>
                </a:solidFill>
              </a:rPr>
              <a:t>: rivers, sands, cities]</a:t>
            </a:r>
          </a:p>
          <a:p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3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76600" y="95250"/>
            <a:ext cx="5562600" cy="676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6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appreciation</a:t>
            </a:r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3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76600" y="95250"/>
            <a:ext cx="5562600" cy="676275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 bwMode="auto">
          <a:xfrm>
            <a:off x="304801" y="2667000"/>
            <a:ext cx="1981200" cy="771623"/>
          </a:xfrm>
          <a:prstGeom prst="wedgeRectCallout">
            <a:avLst>
              <a:gd name="adj1" fmla="val 100389"/>
              <a:gd name="adj2" fmla="val 6459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" charset="0"/>
              </a:rPr>
              <a:t>All positives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" charset="0"/>
              </a:rPr>
              <a:t>are retracted</a:t>
            </a:r>
            <a:endParaRPr kumimoji="0" lang="en-AU" sz="20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52600" y="3438623"/>
            <a:ext cx="1524000" cy="1285777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016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more appreciation..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	and semantic clusters</a:t>
            </a:r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3200" y="1155700"/>
            <a:ext cx="6150702" cy="516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water, rivers, dry, drown, floods, drains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desert, sands, waste, empty, dying,  savage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190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7F0806"/>
                </a:solidFill>
              </a:rPr>
              <a:t>Sphinx, stone lion, worn away, emptiest, desert, Arabian desert, prophets, tribes,</a:t>
            </a:r>
          </a:p>
          <a:p>
            <a:r>
              <a:rPr lang="en-AU" dirty="0" smtClean="0">
                <a:solidFill>
                  <a:srgbClr val="7F0806"/>
                </a:solidFill>
              </a:rPr>
              <a:t>that waste</a:t>
            </a:r>
            <a:endParaRPr lang="en-AU" dirty="0">
              <a:solidFill>
                <a:srgbClr val="7F08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786368"/>
            <a:ext cx="1447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appraised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424604" y="786368"/>
            <a:ext cx="146929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appraiser</a:t>
            </a:r>
            <a:endParaRPr lang="en-AU" dirty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7424604" y="4038600"/>
            <a:ext cx="1524000" cy="1128643"/>
          </a:xfrm>
          <a:prstGeom prst="wedgeRectCallout">
            <a:avLst>
              <a:gd name="adj1" fmla="val -126667"/>
              <a:gd name="adj2" fmla="val -4552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The only positive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is the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 desert/</a:t>
            </a:r>
            <a:r>
              <a:rPr kumimoji="0" lang="en-AU" sz="1600" b="0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that waste</a:t>
            </a:r>
            <a:endParaRPr kumimoji="0" lang="en-AU" sz="1600" b="0" i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0" y="1143000"/>
            <a:ext cx="54102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judgement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	..and more meaning clusters</a:t>
            </a:r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7F0806"/>
                </a:solidFill>
              </a:rPr>
              <a:t>parasite, teeming sores, robber-state, drains, pullulate timidly</a:t>
            </a:r>
            <a:endParaRPr lang="en-AU" dirty="0">
              <a:solidFill>
                <a:srgbClr val="7F080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7F0806"/>
                </a:solidFill>
              </a:rPr>
              <a:t>stupidity, monotonous, superstitions, boast, learned doubt, chatter, cultured apes</a:t>
            </a:r>
            <a:endParaRPr lang="en-AU" dirty="0">
              <a:solidFill>
                <a:srgbClr val="7F08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0" y="1143000"/>
            <a:ext cx="54102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judgement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	..and more meaning clusters</a:t>
            </a:r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09601" y="3581400"/>
            <a:ext cx="2514600" cy="1202510"/>
          </a:xfrm>
          <a:prstGeom prst="wedgeRectCallout">
            <a:avLst>
              <a:gd name="adj1" fmla="val 57611"/>
              <a:gd name="adj2" fmla="val 1215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</a:rPr>
              <a:t>The only positive judgement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</a:rPr>
              <a:t> accorded to </a:t>
            </a:r>
            <a:r>
              <a:rPr lang="en-AU" dirty="0" smtClean="0">
                <a:solidFill>
                  <a:srgbClr val="000000"/>
                </a:solidFill>
                <a:latin typeface="Times" charset="0"/>
              </a:rPr>
              <a:t>‘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</a:rPr>
              <a:t>some spirit which escapes..’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Appraisal here operates via metaphor, contrast, and associations e.g.</a:t>
            </a:r>
            <a:endParaRPr lang="en-AU" sz="24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391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“All beings so far have created something beyond themselves; and do you want to be the ebb of </a:t>
            </a:r>
            <a:r>
              <a:rPr lang="en-US" u="sng" dirty="0" smtClean="0">
                <a:solidFill>
                  <a:srgbClr val="800000"/>
                </a:solidFill>
                <a:latin typeface="Arial"/>
                <a:cs typeface="Arial"/>
              </a:rPr>
              <a:t>this great flood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 and even go back to the beasts rather than overcome man? What is </a:t>
            </a:r>
            <a:r>
              <a:rPr lang="en-US" u="sng" dirty="0" smtClean="0">
                <a:solidFill>
                  <a:srgbClr val="800000"/>
                </a:solidFill>
                <a:latin typeface="Arial"/>
                <a:cs typeface="Arial"/>
              </a:rPr>
              <a:t>the ape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 to man? A laughingstock or a painful embarrassment. And man shall be just that for the </a:t>
            </a:r>
            <a:r>
              <a:rPr lang="en-US" dirty="0" err="1" smtClean="0">
                <a:solidFill>
                  <a:srgbClr val="800000"/>
                </a:solidFill>
                <a:latin typeface="Arial"/>
                <a:cs typeface="Arial"/>
              </a:rPr>
              <a:t>Übermensch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: a laughingstock or a painful embarrassment…”</a:t>
            </a:r>
          </a:p>
          <a:p>
            <a:r>
              <a:rPr lang="en-AU" dirty="0" smtClean="0">
                <a:solidFill>
                  <a:srgbClr val="800000"/>
                </a:solidFill>
              </a:rPr>
              <a:t>(</a:t>
            </a:r>
            <a:r>
              <a:rPr lang="en-AU" dirty="0" err="1" smtClean="0">
                <a:solidFill>
                  <a:srgbClr val="800000"/>
                </a:solidFill>
              </a:rPr>
              <a:t>Neitsche</a:t>
            </a:r>
            <a:r>
              <a:rPr lang="en-AU" dirty="0" smtClean="0">
                <a:solidFill>
                  <a:srgbClr val="800000"/>
                </a:solidFill>
              </a:rPr>
              <a:t>, from </a:t>
            </a:r>
            <a:r>
              <a:rPr lang="en-AU" i="1" dirty="0" smtClean="0">
                <a:solidFill>
                  <a:srgbClr val="800000"/>
                </a:solidFill>
              </a:rPr>
              <a:t>Thus Spake Zarathustra</a:t>
            </a:r>
            <a:r>
              <a:rPr lang="en-AU" dirty="0" smtClean="0">
                <a:solidFill>
                  <a:srgbClr val="800000"/>
                </a:solidFill>
              </a:rPr>
              <a:t>, 1883)</a:t>
            </a:r>
            <a:r>
              <a:rPr lang="en-AU" dirty="0" smtClean="0"/>
              <a:t> </a:t>
            </a:r>
            <a:endParaRPr lang="en-AU" dirty="0" smtClean="0">
              <a:latin typeface="Arial"/>
              <a:cs typeface="Arial"/>
            </a:endParaRPr>
          </a:p>
          <a:p>
            <a:endParaRPr lang="en-AU" dirty="0"/>
          </a:p>
        </p:txBody>
      </p:sp>
      <p:sp>
        <p:nvSpPr>
          <p:cNvPr id="4" name="Rectangular Callout 3"/>
          <p:cNvSpPr/>
          <p:nvPr/>
        </p:nvSpPr>
        <p:spPr>
          <a:xfrm>
            <a:off x="5715000" y="3278327"/>
            <a:ext cx="2362200" cy="684073"/>
          </a:xfrm>
          <a:prstGeom prst="wedgeRectCallout">
            <a:avLst>
              <a:gd name="adj1" fmla="val -176915"/>
              <a:gd name="adj2" fmla="val -97675"/>
            </a:avLst>
          </a:prstGeom>
          <a:solidFill>
            <a:srgbClr val="FFEF1A"/>
          </a:solidFill>
          <a:ln w="31750">
            <a:solidFill>
              <a:srgbClr val="FF03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“the ultimate men”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Appraisal here operates via metaphor, contrast, and associations e.g.</a:t>
            </a:r>
            <a:endParaRPr lang="en-AU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Pullulate timidly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on the edge of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alien 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shores</a:t>
            </a:r>
            <a:r>
              <a:rPr lang="en-AU" u="sng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versus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turn gladly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home</a:t>
            </a:r>
            <a:endParaRPr lang="en-AU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The lush jungle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of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modern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thought </a:t>
            </a:r>
            <a:r>
              <a:rPr lang="en-AU" u="sng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versus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the Arabian desert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of the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human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mind</a:t>
            </a:r>
          </a:p>
          <a:p>
            <a:pPr>
              <a:buFont typeface="Arial"/>
              <a:buChar char="•"/>
            </a:pP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Savage and scarle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t </a:t>
            </a:r>
            <a:r>
              <a:rPr lang="en-AU" u="sng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versus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green hills</a:t>
            </a:r>
            <a:endParaRPr lang="en-AU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ultimate men (</a:t>
            </a:r>
            <a:r>
              <a:rPr lang="en-AU" dirty="0" err="1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ubermensch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; irony),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survive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, not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live</a:t>
            </a:r>
          </a:p>
          <a:p>
            <a:pPr>
              <a:buFont typeface="Wingdings" charset="2"/>
              <a:buChar char="à"/>
            </a:pP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second hand Europeans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monotonous tribes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, a type inhabiting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dying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earth, </a:t>
            </a:r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chattering apes</a:t>
            </a:r>
          </a:p>
          <a:p>
            <a:endParaRPr lang="en-AU" dirty="0" smtClean="0"/>
          </a:p>
          <a:p>
            <a:r>
              <a:rPr lang="en-AU" i="1" dirty="0" smtClean="0">
                <a:solidFill>
                  <a:srgbClr val="7F0806"/>
                </a:solidFill>
              </a:rPr>
              <a:t>some spirit which escapes...</a:t>
            </a:r>
            <a:r>
              <a:rPr lang="en-AU" dirty="0" smtClean="0">
                <a:solidFill>
                  <a:srgbClr val="7F0806"/>
                </a:solidFill>
              </a:rPr>
              <a:t>.</a:t>
            </a:r>
            <a:r>
              <a:rPr lang="en-AU" dirty="0" smtClean="0"/>
              <a:t> </a:t>
            </a:r>
            <a:endParaRPr lang="en-AU" dirty="0" smtClean="0">
              <a:latin typeface="Arial"/>
              <a:cs typeface="Arial"/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628062" cy="990600"/>
          </a:xfrm>
        </p:spPr>
        <p:txBody>
          <a:bodyPr/>
          <a:lstStyle/>
          <a:p>
            <a:r>
              <a:rPr lang="en-AU" sz="2800" b="0" dirty="0" smtClean="0">
                <a:latin typeface="Arial"/>
                <a:cs typeface="Arial"/>
              </a:rPr>
              <a:t>How are Australia and its inhabitants represented…</a:t>
            </a:r>
            <a:endParaRPr lang="en-AU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latin typeface="Arial"/>
                <a:cs typeface="Arial"/>
              </a:rPr>
              <a:t> </a:t>
            </a:r>
          </a:p>
          <a:p>
            <a:r>
              <a:rPr lang="en-AU" dirty="0" smtClean="0">
                <a:latin typeface="Arial"/>
                <a:cs typeface="Arial"/>
              </a:rPr>
              <a:t>using Processes and Participants?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303"/>
                </a:solidFill>
              </a:rPr>
              <a:t>Material</a:t>
            </a:r>
            <a:endParaRPr lang="en-AU" dirty="0" smtClean="0">
              <a:solidFill>
                <a:srgbClr val="FF0303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Mental</a:t>
            </a:r>
            <a:endParaRPr lang="en-AU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C0504D"/>
                </a:solidFill>
              </a:rPr>
              <a:t>Verbal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Relational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Existential </a:t>
            </a:r>
            <a:endParaRPr lang="en-AU" dirty="0" smtClean="0">
              <a:solidFill>
                <a:srgbClr val="660066"/>
              </a:solidFill>
            </a:endParaRPr>
          </a:p>
          <a:p>
            <a:r>
              <a:rPr lang="en-US" u="sng" dirty="0" smtClean="0"/>
              <a:t>Subject- Participants 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44196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u="sng" dirty="0" smtClean="0"/>
              <a:t>Nation of trees, drab green and desolate grey </a:t>
            </a:r>
            <a:endParaRPr lang="en-AU" dirty="0" smtClean="0"/>
          </a:p>
          <a:p>
            <a:r>
              <a:rPr lang="en-US" u="sng" dirty="0" smtClean="0"/>
              <a:t> In the field uniform of modern wars,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Darkens</a:t>
            </a:r>
            <a:r>
              <a:rPr lang="en-US" dirty="0" smtClean="0"/>
              <a:t> her hills, those endless, outstretched paws </a:t>
            </a:r>
            <a:endParaRPr lang="en-AU" dirty="0" smtClean="0"/>
          </a:p>
          <a:p>
            <a:r>
              <a:rPr lang="en-US" dirty="0" smtClean="0"/>
              <a:t> Of Sphinx demolished or stone lion worn away.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dirty="0" smtClean="0"/>
              <a:t>2. </a:t>
            </a:r>
            <a:r>
              <a:rPr lang="en-US" u="sng" dirty="0" smtClean="0"/>
              <a:t>They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call</a:t>
            </a:r>
            <a:r>
              <a:rPr lang="en-US" dirty="0" smtClean="0"/>
              <a:t> her a young country, but </a:t>
            </a:r>
            <a:r>
              <a:rPr lang="en-US" u="sng" dirty="0" smtClean="0"/>
              <a:t>they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lie</a:t>
            </a:r>
            <a:r>
              <a:rPr lang="en-US" dirty="0" smtClean="0"/>
              <a:t>: </a:t>
            </a:r>
            <a:endParaRPr lang="en-AU" dirty="0" smtClean="0"/>
          </a:p>
          <a:p>
            <a:r>
              <a:rPr lang="en-US" u="sng" dirty="0" smtClean="0"/>
              <a:t> She</a:t>
            </a:r>
            <a:r>
              <a:rPr lang="en-US" dirty="0" smtClean="0">
                <a:solidFill>
                  <a:srgbClr val="008000"/>
                </a:solidFill>
              </a:rPr>
              <a:t> is </a:t>
            </a:r>
            <a:r>
              <a:rPr lang="en-US" dirty="0" smtClean="0"/>
              <a:t>the last of lands, the emptiest, </a:t>
            </a:r>
            <a:endParaRPr lang="en-AU" dirty="0" smtClean="0"/>
          </a:p>
          <a:p>
            <a:r>
              <a:rPr lang="en-US" dirty="0" smtClean="0"/>
              <a:t> A woman beyond her change of life, a breast </a:t>
            </a:r>
            <a:endParaRPr lang="en-AU" dirty="0" smtClean="0"/>
          </a:p>
          <a:p>
            <a:r>
              <a:rPr lang="en-US" dirty="0" smtClean="0"/>
              <a:t> Still tender but within </a:t>
            </a:r>
            <a:r>
              <a:rPr lang="en-US" u="sng" dirty="0" smtClean="0"/>
              <a:t>the womb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is</a:t>
            </a:r>
            <a:r>
              <a:rPr lang="en-US" dirty="0" smtClean="0"/>
              <a:t> dry.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dirty="0" smtClean="0"/>
              <a:t>3. Without songs, architecture, history: </a:t>
            </a:r>
            <a:endParaRPr lang="en-AU" dirty="0" smtClean="0"/>
          </a:p>
          <a:p>
            <a:r>
              <a:rPr lang="en-US" dirty="0" smtClean="0"/>
              <a:t> The emotions and superstitions of younger lands,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Her rivers of water </a:t>
            </a:r>
            <a:r>
              <a:rPr lang="en-US" dirty="0" smtClean="0">
                <a:solidFill>
                  <a:srgbClr val="FF0303"/>
                </a:solidFill>
              </a:rPr>
              <a:t>drown</a:t>
            </a:r>
            <a:r>
              <a:rPr lang="en-US" dirty="0" smtClean="0"/>
              <a:t> among inland sands,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The river of her immense stupidity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AU" dirty="0" smtClean="0"/>
              <a:t> </a:t>
            </a:r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0"/>
            <a:ext cx="47244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smtClean="0">
                <a:solidFill>
                  <a:srgbClr val="FF0303"/>
                </a:solidFill>
              </a:rPr>
              <a:t>Floods</a:t>
            </a:r>
            <a:r>
              <a:rPr lang="en-US" dirty="0" smtClean="0"/>
              <a:t> her monotonous tribes from Cairns to Perth. </a:t>
            </a:r>
            <a:endParaRPr lang="en-AU" dirty="0" smtClean="0"/>
          </a:p>
          <a:p>
            <a:r>
              <a:rPr lang="en-US" dirty="0" smtClean="0"/>
              <a:t> In them at last </a:t>
            </a:r>
            <a:r>
              <a:rPr lang="en-US" u="sng" dirty="0" smtClean="0"/>
              <a:t>the ultimate men</a:t>
            </a:r>
            <a:r>
              <a:rPr lang="en-US" dirty="0" smtClean="0">
                <a:solidFill>
                  <a:srgbClr val="FF0303"/>
                </a:solidFill>
              </a:rPr>
              <a:t> arrive </a:t>
            </a:r>
            <a:endParaRPr lang="en-AU" dirty="0" smtClean="0">
              <a:solidFill>
                <a:srgbClr val="FF0303"/>
              </a:solidFill>
            </a:endParaRPr>
          </a:p>
          <a:p>
            <a:r>
              <a:rPr lang="en-US" dirty="0" smtClean="0"/>
              <a:t> </a:t>
            </a:r>
            <a:r>
              <a:rPr lang="en-US" u="sng" dirty="0" smtClean="0"/>
              <a:t>Whose boast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is not</a:t>
            </a:r>
            <a:r>
              <a:rPr lang="en-US" dirty="0" smtClean="0"/>
              <a:t>: "</a:t>
            </a:r>
            <a:r>
              <a:rPr lang="en-US" u="sng" dirty="0" smtClean="0"/>
              <a:t>we </a:t>
            </a:r>
            <a:r>
              <a:rPr lang="en-US" dirty="0" smtClean="0">
                <a:solidFill>
                  <a:srgbClr val="FF0303"/>
                </a:solidFill>
              </a:rPr>
              <a:t>live</a:t>
            </a:r>
            <a:r>
              <a:rPr lang="en-US" dirty="0" smtClean="0"/>
              <a:t>" but "</a:t>
            </a:r>
            <a:r>
              <a:rPr lang="en-US" u="sng" dirty="0" smtClean="0"/>
              <a:t>we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survive</a:t>
            </a:r>
            <a:r>
              <a:rPr lang="en-US" dirty="0" smtClean="0"/>
              <a:t>",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A type who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will inhabit </a:t>
            </a:r>
            <a:r>
              <a:rPr lang="en-US" dirty="0" smtClean="0"/>
              <a:t>the dying earth.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dirty="0" smtClean="0"/>
              <a:t>5. And </a:t>
            </a:r>
            <a:r>
              <a:rPr lang="en-US" u="sng" dirty="0" smtClean="0"/>
              <a:t>her five cities</a:t>
            </a:r>
            <a:r>
              <a:rPr lang="en-US" dirty="0" smtClean="0"/>
              <a:t>, like five teeming sores, </a:t>
            </a:r>
            <a:endParaRPr lang="en-AU" dirty="0" smtClean="0"/>
          </a:p>
          <a:p>
            <a:r>
              <a:rPr lang="en-US" u="sng" dirty="0" smtClean="0"/>
              <a:t> Each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drains</a:t>
            </a:r>
            <a:r>
              <a:rPr lang="en-US" dirty="0" smtClean="0"/>
              <a:t> her: a vast parasite robber-state </a:t>
            </a:r>
            <a:endParaRPr lang="en-AU" dirty="0" smtClean="0"/>
          </a:p>
          <a:p>
            <a:r>
              <a:rPr lang="en-US" dirty="0" smtClean="0"/>
              <a:t> Where </a:t>
            </a:r>
            <a:r>
              <a:rPr lang="en-US" u="sng" dirty="0" smtClean="0"/>
              <a:t>second hand Europeans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pullulate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dirty="0" smtClean="0"/>
              <a:t> Timidly on the edge of alien shores.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dirty="0" smtClean="0"/>
              <a:t>6. Yet </a:t>
            </a:r>
            <a:r>
              <a:rPr lang="en-US" dirty="0" smtClean="0">
                <a:solidFill>
                  <a:srgbClr val="660066"/>
                </a:solidFill>
              </a:rPr>
              <a:t>there are </a:t>
            </a:r>
            <a:r>
              <a:rPr lang="en-US" u="sng" dirty="0" smtClean="0"/>
              <a:t>some like </a:t>
            </a:r>
            <a:r>
              <a:rPr lang="en-US" u="sng" dirty="0" err="1" smtClean="0"/>
              <a:t>me</a:t>
            </a:r>
            <a:r>
              <a:rPr lang="en-US" dirty="0" err="1" smtClean="0"/>
              <a:t>[</a:t>
            </a:r>
            <a:r>
              <a:rPr lang="en-US" u="sng" dirty="0" err="1" smtClean="0"/>
              <a:t>who</a:t>
            </a:r>
            <a:r>
              <a:rPr lang="en-US" u="sng" dirty="0" smtClean="0"/>
              <a:t>]</a:t>
            </a:r>
            <a:r>
              <a:rPr lang="en-US" dirty="0" smtClean="0">
                <a:solidFill>
                  <a:srgbClr val="FF0303"/>
                </a:solidFill>
              </a:rPr>
              <a:t> turn </a:t>
            </a:r>
            <a:r>
              <a:rPr lang="en-US" dirty="0" smtClean="0"/>
              <a:t>gladly home </a:t>
            </a:r>
            <a:endParaRPr lang="en-AU" dirty="0" smtClean="0"/>
          </a:p>
          <a:p>
            <a:r>
              <a:rPr lang="en-US" dirty="0" smtClean="0"/>
              <a:t> From the lush jungle of modern thought, </a:t>
            </a:r>
            <a:r>
              <a:rPr lang="en-US" dirty="0" smtClean="0">
                <a:solidFill>
                  <a:srgbClr val="FF0303"/>
                </a:solidFill>
              </a:rPr>
              <a:t>to find </a:t>
            </a:r>
            <a:endParaRPr lang="en-AU" dirty="0" smtClean="0">
              <a:solidFill>
                <a:srgbClr val="FF0303"/>
              </a:solidFill>
            </a:endParaRPr>
          </a:p>
          <a:p>
            <a:r>
              <a:rPr lang="en-US" dirty="0" smtClean="0"/>
              <a:t> The Arabian desert of the human mind,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Hoping</a:t>
            </a:r>
            <a:r>
              <a:rPr lang="en-US" dirty="0" smtClean="0"/>
              <a:t>, if still from the deserts </a:t>
            </a:r>
            <a:r>
              <a:rPr lang="en-US" u="sng" dirty="0" smtClean="0"/>
              <a:t>the prophets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come</a:t>
            </a:r>
            <a:r>
              <a:rPr lang="en-US" dirty="0" smtClean="0"/>
              <a:t>,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dirty="0" smtClean="0"/>
              <a:t>7. Such savage and scarlet as </a:t>
            </a:r>
            <a:r>
              <a:rPr lang="en-US" u="sng" dirty="0" smtClean="0"/>
              <a:t>no green hills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dare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303"/>
                </a:solidFill>
              </a:rPr>
              <a:t>Springs</a:t>
            </a:r>
            <a:r>
              <a:rPr lang="en-US" dirty="0" smtClean="0"/>
              <a:t> in that waste, </a:t>
            </a:r>
            <a:r>
              <a:rPr lang="en-US" u="sng" dirty="0" smtClean="0"/>
              <a:t>some spirit which </a:t>
            </a:r>
            <a:r>
              <a:rPr lang="en-US" dirty="0" smtClean="0">
                <a:solidFill>
                  <a:srgbClr val="FF0303"/>
                </a:solidFill>
              </a:rPr>
              <a:t>escapes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The learned doubt, the chatter of cultured apes </a:t>
            </a:r>
            <a:endParaRPr lang="en-AU" dirty="0" smtClean="0"/>
          </a:p>
          <a:p>
            <a:r>
              <a:rPr lang="en-US" u="sng" dirty="0" smtClean="0"/>
              <a:t> Which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is called </a:t>
            </a:r>
            <a:r>
              <a:rPr lang="en-US" dirty="0" smtClean="0"/>
              <a:t>civilization over there.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399717"/>
            <a:ext cx="2819400" cy="1200329"/>
          </a:xfrm>
          <a:prstGeom prst="rect">
            <a:avLst/>
          </a:prstGeom>
          <a:solidFill>
            <a:srgbClr val="FFBF0E"/>
          </a:solidFill>
          <a:ln>
            <a:solidFill>
              <a:srgbClr val="A90A0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The only Mental and Existential Processes occur after the ‘Yet..’, in the “Lyric Coda” stage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6061711"/>
            <a:ext cx="2209800" cy="646331"/>
          </a:xfrm>
          <a:prstGeom prst="rect">
            <a:avLst/>
          </a:prstGeom>
          <a:solidFill>
            <a:srgbClr val="FFBF0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The same stanza as the only +</a:t>
            </a:r>
            <a:r>
              <a:rPr lang="en-AU" dirty="0" err="1" smtClean="0"/>
              <a:t>ve</a:t>
            </a:r>
            <a:r>
              <a:rPr lang="en-AU" dirty="0" smtClean="0"/>
              <a:t> Affect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170862" cy="990600"/>
          </a:xfrm>
        </p:spPr>
        <p:txBody>
          <a:bodyPr/>
          <a:lstStyle/>
          <a:p>
            <a:r>
              <a:rPr lang="en-AU" sz="3200" dirty="0" smtClean="0"/>
              <a:t>..so today we’ll look at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295401"/>
            <a:ext cx="8285162" cy="2971800"/>
          </a:xfrm>
        </p:spPr>
        <p:txBody>
          <a:bodyPr/>
          <a:lstStyle/>
          <a:p>
            <a:pPr>
              <a:buNone/>
            </a:pPr>
            <a:r>
              <a:rPr lang="en-AU" sz="2400" b="1" i="1" dirty="0" smtClean="0"/>
              <a:t>Attitudes: </a:t>
            </a:r>
          </a:p>
          <a:p>
            <a:r>
              <a:rPr lang="en-AU" i="1" dirty="0" smtClean="0"/>
              <a:t>sources, or Appraisers, of Attitude </a:t>
            </a:r>
          </a:p>
          <a:p>
            <a:r>
              <a:rPr lang="en-AU" i="1" dirty="0" smtClean="0"/>
              <a:t>types of Attitude, </a:t>
            </a:r>
          </a:p>
          <a:p>
            <a:r>
              <a:rPr lang="en-AU" i="1" dirty="0" smtClean="0"/>
              <a:t>positive or negative, </a:t>
            </a:r>
          </a:p>
          <a:p>
            <a:r>
              <a:rPr lang="en-AU" i="1" dirty="0" smtClean="0"/>
              <a:t>inscribed or invoked, </a:t>
            </a:r>
          </a:p>
          <a:p>
            <a:r>
              <a:rPr lang="en-AU" i="1" dirty="0" smtClean="0"/>
              <a:t>Targets of these Attitudes, </a:t>
            </a:r>
          </a:p>
          <a:p>
            <a:r>
              <a:rPr lang="en-AU" i="1" dirty="0" smtClean="0"/>
              <a:t>clustering of Attitude types around what Targets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4038" y="4523601"/>
            <a:ext cx="8285162" cy="1077218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AU" sz="2400" b="1" i="1" dirty="0" smtClean="0">
                <a:solidFill>
                  <a:srgbClr val="800000"/>
                </a:solidFill>
              </a:rPr>
              <a:t>Transitivity: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AU" sz="2000" i="1" dirty="0" smtClean="0">
                <a:solidFill>
                  <a:srgbClr val="800000"/>
                </a:solidFill>
              </a:rPr>
              <a:t>  Process types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AU" sz="2000" i="1" dirty="0" smtClean="0">
                <a:solidFill>
                  <a:srgbClr val="800000"/>
                </a:solidFill>
              </a:rPr>
              <a:t>  active Participants</a:t>
            </a:r>
            <a:endParaRPr lang="en-AU" sz="20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46130"/>
            <a:ext cx="6553199" cy="6383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2971800"/>
            <a:ext cx="2895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Many Material Processes do not have Goals, but Ranges.. or they are Behavioural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105400"/>
            <a:ext cx="2590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…compared with the </a:t>
            </a:r>
            <a:r>
              <a:rPr lang="en-AU" dirty="0" err="1" smtClean="0"/>
              <a:t>McKellar</a:t>
            </a:r>
            <a:r>
              <a:rPr lang="en-AU" dirty="0" smtClean="0"/>
              <a:t> piece?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AD Hope addresses an audience of Australians about their nation’s identity.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He repudiates the vision of a ‘young country’ by referring to its landforms..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Separates himself and others who also repudiate European ‘culture’, preferring the sparse dryness that Australia offers.</a:t>
            </a:r>
          </a:p>
          <a:p>
            <a:endParaRPr lang="en-AU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The metaphor relates the landforms of Australia (desert, waste, nation of trees, rivers of stupidity) with the nation = </a:t>
            </a:r>
          </a:p>
          <a:p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its (European) inhabitants </a:t>
            </a:r>
          </a:p>
          <a:p>
            <a:endParaRPr lang="en-AU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6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Arial"/>
                <a:cs typeface="Arial"/>
              </a:rPr>
              <a:t>The next piece is taken from the lyrics of a song, first published in 1987.</a:t>
            </a:r>
            <a:endParaRPr lang="en-AU"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AU" sz="2000" dirty="0" smtClean="0">
                <a:latin typeface="Arial"/>
                <a:cs typeface="Arial"/>
              </a:rPr>
              <a:t>It also links the land of Australia with its inhabitants, but instead of metaphor using </a:t>
            </a:r>
            <a:r>
              <a:rPr lang="en-AU" sz="2000" i="1" dirty="0" smtClean="0">
                <a:solidFill>
                  <a:srgbClr val="800000"/>
                </a:solidFill>
                <a:latin typeface="Arial"/>
                <a:cs typeface="Arial"/>
              </a:rPr>
              <a:t>landforms</a:t>
            </a:r>
            <a:r>
              <a:rPr lang="en-AU" sz="2000" dirty="0" smtClean="0">
                <a:latin typeface="Arial"/>
                <a:cs typeface="Arial"/>
              </a:rPr>
              <a:t>, the </a:t>
            </a:r>
            <a:r>
              <a:rPr lang="en-AU" sz="2000" dirty="0" smtClean="0">
                <a:solidFill>
                  <a:srgbClr val="800000"/>
                </a:solidFill>
                <a:latin typeface="Arial"/>
                <a:cs typeface="Arial"/>
              </a:rPr>
              <a:t>‘country’ as a whole</a:t>
            </a:r>
            <a:r>
              <a:rPr lang="en-AU" sz="2000" dirty="0" smtClean="0">
                <a:latin typeface="Arial"/>
                <a:cs typeface="Arial"/>
              </a:rPr>
              <a:t>  is represented through the voice of the Appraiser/ Speaker.</a:t>
            </a:r>
            <a:endParaRPr lang="en-AU"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693420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2000" dirty="0" smtClean="0">
                <a:latin typeface="Arial"/>
                <a:cs typeface="Arial"/>
              </a:rPr>
              <a:t>It also addresses an audience of European immigrants inhabitants, and repudiates their Attitudes towards Australia.</a:t>
            </a:r>
            <a:endParaRPr lang="en-AU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“The Dead Heart”. </a:t>
            </a:r>
            <a:r>
              <a:rPr lang="en-AU" dirty="0" err="1" smtClean="0"/>
              <a:t>Hirst</a:t>
            </a:r>
            <a:r>
              <a:rPr lang="en-AU" dirty="0" smtClean="0"/>
              <a:t> and </a:t>
            </a:r>
            <a:r>
              <a:rPr lang="en-AU" dirty="0" err="1" smtClean="0"/>
              <a:t>Moginie</a:t>
            </a:r>
            <a:r>
              <a:rPr lang="en-AU" dirty="0" smtClean="0"/>
              <a:t>. 1987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300" b="0" dirty="0" smtClean="0"/>
              <a:t>‘the dead heart lives here’</a:t>
            </a:r>
            <a:endParaRPr lang="en-AU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24679"/>
            <a:ext cx="2493962" cy="1066800"/>
          </a:xfrm>
        </p:spPr>
        <p:txBody>
          <a:bodyPr>
            <a:normAutofit/>
          </a:bodyPr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>
                <a:hlinkClick r:id="rId2"/>
              </a:rPr>
              <a:t>link to youtube</a:t>
            </a: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43800" y="10645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7F0806"/>
                </a:solidFill>
              </a:rPr>
              <a:t>(1987)</a:t>
            </a:r>
          </a:p>
          <a:p>
            <a:endParaRPr lang="en-AU" dirty="0"/>
          </a:p>
        </p:txBody>
      </p:sp>
      <p:pic>
        <p:nvPicPr>
          <p:cNvPr id="6" name="Picture 5" descr="coverDeadHe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3999"/>
            <a:ext cx="3509211" cy="457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938" y="6248400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1906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514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‘the dead heart’: a nickname for</a:t>
            </a:r>
          </a:p>
          <a:p>
            <a:r>
              <a:rPr lang="en-AU" dirty="0" smtClean="0"/>
              <a:t>The centre of Australia</a:t>
            </a:r>
          </a:p>
          <a:p>
            <a:endParaRPr lang="en-AU" dirty="0" smtClean="0"/>
          </a:p>
          <a:p>
            <a:r>
              <a:rPr lang="en-AU" dirty="0" smtClean="0"/>
              <a:t>the centre is desert, i.e. dead</a:t>
            </a:r>
          </a:p>
          <a:p>
            <a:r>
              <a:rPr lang="en-AU" dirty="0" smtClean="0"/>
              <a:t>..but the heart is essential for life </a:t>
            </a:r>
            <a:r>
              <a:rPr lang="en-AU" dirty="0" err="1" smtClean="0">
                <a:sym typeface="Wingdings"/>
              </a:rPr>
              <a:t></a:t>
            </a:r>
            <a:endParaRPr lang="en-AU" dirty="0" smtClean="0">
              <a:sym typeface="Wingdings"/>
            </a:endParaRPr>
          </a:p>
          <a:p>
            <a:endParaRPr lang="en-AU" dirty="0" smtClean="0">
              <a:sym typeface="Wingdings"/>
            </a:endParaRPr>
          </a:p>
          <a:p>
            <a:r>
              <a:rPr lang="en-AU" dirty="0" smtClean="0">
                <a:sym typeface="Wingdings"/>
              </a:rPr>
              <a:t>so a ‘dead’ heart renders the body dead also..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5925234"/>
            <a:ext cx="3048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Published same year as </a:t>
            </a:r>
            <a:r>
              <a:rPr lang="en-AU" dirty="0" err="1" smtClean="0"/>
              <a:t>McKellar</a:t>
            </a:r>
            <a:r>
              <a:rPr lang="en-AU" dirty="0" smtClean="0"/>
              <a:t> poem written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1026824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4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don't need protection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need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land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[you don't] Keep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promise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on where we stand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will listen, we will understand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5</a:t>
            </a:r>
          </a:p>
          <a:p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Mining companies, pastoral companies</a:t>
            </a:r>
          </a:p>
          <a:p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Uranium companies</a:t>
            </a:r>
          </a:p>
          <a:p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Collected companies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Got more right than people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Got more say than people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6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Forty thousand years can make a difference to the state of things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The dead heart lives here.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7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carry in our hearts the true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that cannot be stolen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follow in the steps of our ancestry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that cannot be broken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1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don't serve </a:t>
            </a:r>
            <a:r>
              <a:rPr lang="en-A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ea typeface="Courier"/>
                <a:cs typeface="Courier"/>
              </a:rPr>
              <a:t>your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serve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king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^ Know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custom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speak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tongue</a:t>
            </a:r>
          </a:p>
          <a:p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White man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came took everyone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2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don't serve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serve </a:t>
            </a:r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your king</a:t>
            </a:r>
          </a:p>
          <a:p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White man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[^]listen to the songs we sing</a:t>
            </a:r>
          </a:p>
          <a:p>
            <a:r>
              <a:rPr lang="en-AU" sz="1400" dirty="0" smtClean="0">
                <a:solidFill>
                  <a:srgbClr val="FD1E18"/>
                </a:solidFill>
                <a:latin typeface="Courier"/>
                <a:ea typeface="Courier"/>
                <a:cs typeface="Courier"/>
              </a:rPr>
              <a:t>White man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came took everything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3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carry in our hearts the true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that cannot be stolen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follow in the steps of our ancestry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that cannot be broken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04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what is repudiated</a:t>
            </a:r>
            <a:endParaRPr lang="en-AU" sz="2000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1026824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4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don't need protection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need your land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[you don't] Keep your promise on where we stand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will listen, we will understand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5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Mining companies, pastoral companies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Uranium companies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Collected companies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Got more right than </a:t>
            </a:r>
            <a:r>
              <a:rPr lang="en-AU" sz="1400" b="1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people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Got more say than </a:t>
            </a:r>
            <a:r>
              <a:rPr lang="en-AU" sz="1400" b="1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people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6</a:t>
            </a:r>
          </a:p>
          <a:p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Forty thousand years can make a difference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to the state of things</a:t>
            </a:r>
          </a:p>
          <a:p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The dead heart lives here</a:t>
            </a:r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.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7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carry in our hearts </a:t>
            </a:r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the true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</a:t>
            </a:r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that cannot be stolen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follow in the steps of </a:t>
            </a:r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our ancestry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</a:t>
            </a:r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that cannot be broken</a:t>
            </a:r>
            <a:endParaRPr lang="en-AU" sz="1400" u="sng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1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don't serve your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serve your king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^ Know your custom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speak your tongue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White man came took everyone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2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don't serve your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Don't serve your king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White man [^]listen to </a:t>
            </a:r>
            <a:r>
              <a:rPr lang="en-AU" sz="1400" b="1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the songs we sing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White man came took everything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3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carry in our hearts </a:t>
            </a:r>
            <a:r>
              <a:rPr lang="en-AU" sz="1400" b="1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the true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</a:t>
            </a:r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that cannot be stolen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 follow in the steps of </a:t>
            </a:r>
            <a:r>
              <a:rPr lang="en-AU" sz="1400" b="1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our ancestry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</a:t>
            </a:r>
            <a:r>
              <a:rPr lang="en-AU" sz="1400" u="sng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that cannot be broken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81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what is valorised</a:t>
            </a:r>
            <a:endParaRPr lang="en-AU" sz="2000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>
                <a:solidFill>
                  <a:srgbClr val="800000"/>
                </a:solidFill>
                <a:latin typeface="Arial"/>
                <a:cs typeface="Arial"/>
              </a:rPr>
              <a:t>Hirst</a:t>
            </a:r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en-AU" sz="2400" dirty="0" err="1" smtClean="0">
                <a:solidFill>
                  <a:srgbClr val="800000"/>
                </a:solidFill>
                <a:latin typeface="Arial"/>
                <a:cs typeface="Arial"/>
              </a:rPr>
              <a:t>Moginie</a:t>
            </a:r>
            <a:r>
              <a:rPr lang="en-AU" sz="2400" dirty="0" smtClean="0">
                <a:solidFill>
                  <a:srgbClr val="800000"/>
                </a:solidFill>
                <a:latin typeface="Arial"/>
                <a:cs typeface="Arial"/>
              </a:rPr>
              <a:t> appropriate an aboriginal voice to make a claim for legitimacy:</a:t>
            </a:r>
            <a:endParaRPr lang="en-AU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762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 “We carry in our hearts the </a:t>
            </a:r>
            <a:r>
              <a:rPr lang="en-AU" i="1" dirty="0" smtClean="0">
                <a:solidFill>
                  <a:srgbClr val="790401"/>
                </a:solidFill>
                <a:latin typeface="Arial"/>
                <a:cs typeface="Arial"/>
              </a:rPr>
              <a:t>true</a:t>
            </a: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 country” (not landform)</a:t>
            </a:r>
          </a:p>
          <a:p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[compare: “Core of my heart, my country!” by </a:t>
            </a:r>
            <a:r>
              <a:rPr lang="en-AU" dirty="0" err="1" smtClean="0">
                <a:solidFill>
                  <a:srgbClr val="790401"/>
                </a:solidFill>
                <a:latin typeface="Arial"/>
                <a:cs typeface="Arial"/>
              </a:rPr>
              <a:t>McKellar</a:t>
            </a: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]</a:t>
            </a:r>
          </a:p>
          <a:p>
            <a:endParaRPr lang="en-AU" dirty="0" smtClean="0">
              <a:solidFill>
                <a:srgbClr val="79040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 We follow in the steps of </a:t>
            </a:r>
            <a:r>
              <a:rPr lang="en-AU" i="1" dirty="0" smtClean="0">
                <a:solidFill>
                  <a:srgbClr val="790401"/>
                </a:solidFill>
                <a:latin typeface="Arial"/>
                <a:cs typeface="Arial"/>
              </a:rPr>
              <a:t>our ancestry</a:t>
            </a: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, that cannot be broken</a:t>
            </a:r>
          </a:p>
          <a:p>
            <a:pPr>
              <a:buFont typeface="Arial"/>
              <a:buChar char="•"/>
            </a:pPr>
            <a:endParaRPr lang="en-AU" dirty="0" smtClean="0">
              <a:solidFill>
                <a:srgbClr val="79040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 </a:t>
            </a:r>
            <a:r>
              <a:rPr lang="en-AU" i="1" dirty="0" smtClean="0">
                <a:solidFill>
                  <a:srgbClr val="790401"/>
                </a:solidFill>
                <a:latin typeface="Arial"/>
                <a:cs typeface="Arial"/>
              </a:rPr>
              <a:t>40,000 years</a:t>
            </a: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 can make a difference</a:t>
            </a:r>
          </a:p>
          <a:p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[compare European settlement for 250 years]</a:t>
            </a:r>
          </a:p>
          <a:p>
            <a:pPr>
              <a:buFont typeface="Arial"/>
              <a:buChar char="•"/>
            </a:pPr>
            <a:endParaRPr lang="en-AU" dirty="0" smtClean="0">
              <a:solidFill>
                <a:srgbClr val="79040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 </a:t>
            </a:r>
            <a:r>
              <a:rPr lang="en-AU" i="1" dirty="0" smtClean="0">
                <a:solidFill>
                  <a:srgbClr val="790401"/>
                </a:solidFill>
                <a:latin typeface="Arial"/>
                <a:cs typeface="Arial"/>
              </a:rPr>
              <a:t>people</a:t>
            </a:r>
          </a:p>
          <a:p>
            <a:r>
              <a:rPr lang="en-AU" dirty="0" smtClean="0">
                <a:solidFill>
                  <a:srgbClr val="790401"/>
                </a:solidFill>
                <a:latin typeface="Arial"/>
                <a:cs typeface="Arial"/>
              </a:rPr>
              <a:t>[compare no mention of aboriginal inhabitants in previous two pieces]</a:t>
            </a:r>
          </a:p>
          <a:p>
            <a:endParaRPr lang="en-AU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1026824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4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don't need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protection</a:t>
            </a:r>
          </a:p>
          <a:p>
            <a:r>
              <a:rPr lang="en-AU" sz="1400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Don't need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your land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[you don't]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Keep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your promise on where we stand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will listen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we </a:t>
            </a:r>
            <a:r>
              <a:rPr lang="en-AU" sz="1400" b="1" dirty="0" smtClean="0">
                <a:solidFill>
                  <a:srgbClr val="0000FF"/>
                </a:solidFill>
                <a:latin typeface="Courier"/>
                <a:ea typeface="Courier"/>
                <a:cs typeface="Courier"/>
              </a:rPr>
              <a:t>will understand</a:t>
            </a:r>
          </a:p>
          <a:p>
            <a:r>
              <a:rPr lang="en-AU" sz="14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5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Mining companies, pastoral companies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Uranium companies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Collected companies</a:t>
            </a:r>
          </a:p>
          <a:p>
            <a:r>
              <a:rPr lang="en-AU" sz="1400" b="1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Got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more right than people</a:t>
            </a:r>
          </a:p>
          <a:p>
            <a:r>
              <a:rPr lang="en-AU" sz="1400" b="1" dirty="0" smtClean="0">
                <a:solidFill>
                  <a:srgbClr val="008000"/>
                </a:solidFill>
                <a:latin typeface="Courier"/>
                <a:ea typeface="Courier"/>
                <a:cs typeface="Courier"/>
              </a:rPr>
              <a:t>Got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more say than people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6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Forty thousand years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can make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 difference to the state of things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The dead heart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lives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here.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7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carry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in our hearts the true country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that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cannot be stolen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follow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in the steps of our ancestry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And that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cannot be broken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1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don't serve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your country</a:t>
            </a:r>
          </a:p>
          <a:p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Don't serve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your king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^ </a:t>
            </a:r>
            <a:r>
              <a:rPr lang="en-AU" sz="1400" b="1" dirty="0" smtClean="0">
                <a:solidFill>
                  <a:srgbClr val="0000FF"/>
                </a:solidFill>
                <a:latin typeface="Courier"/>
                <a:ea typeface="Courier"/>
                <a:cs typeface="Courier"/>
              </a:rPr>
              <a:t>Know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your custom</a:t>
            </a:r>
          </a:p>
          <a:p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Don't speak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your tongue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White man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came took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everyone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2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don't serve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your country</a:t>
            </a:r>
          </a:p>
          <a:p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Don't serve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your king</a:t>
            </a:r>
          </a:p>
          <a:p>
            <a:r>
              <a:rPr lang="en-AU" sz="1400" u="sng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White man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[^]listen </a:t>
            </a:r>
            <a:r>
              <a:rPr lang="en-AU" sz="1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to </a:t>
            </a:r>
            <a:r>
              <a:rPr lang="en-AU" sz="1400" dirty="0" smtClean="0">
                <a:latin typeface="Courier"/>
                <a:ea typeface="Courier"/>
                <a:cs typeface="Courier"/>
              </a:rPr>
              <a:t>the songs we sing</a:t>
            </a:r>
          </a:p>
          <a:p>
            <a:r>
              <a:rPr lang="en-AU" sz="1400" u="sng" dirty="0" smtClean="0">
                <a:latin typeface="Courier"/>
                <a:ea typeface="Courier"/>
                <a:cs typeface="Courier"/>
              </a:rPr>
              <a:t>White man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came took </a:t>
            </a:r>
            <a:r>
              <a:rPr lang="en-AU" sz="1400" dirty="0" smtClean="0">
                <a:latin typeface="Courier"/>
                <a:ea typeface="Courier"/>
                <a:cs typeface="Courier"/>
              </a:rPr>
              <a:t>everything</a:t>
            </a:r>
          </a:p>
          <a:p>
            <a:r>
              <a:rPr lang="en-AU" sz="1400" dirty="0" smtClean="0">
                <a:latin typeface="Courier"/>
                <a:ea typeface="Courier"/>
                <a:cs typeface="Courier"/>
              </a:rPr>
              <a:t> </a:t>
            </a:r>
          </a:p>
          <a:p>
            <a:r>
              <a:rPr lang="en-AU" sz="1400" dirty="0" smtClean="0">
                <a:latin typeface="Courier"/>
                <a:ea typeface="Courier"/>
                <a:cs typeface="Courier"/>
              </a:rPr>
              <a:t>3</a:t>
            </a:r>
          </a:p>
          <a:p>
            <a:r>
              <a:rPr lang="en-AU" sz="1400" u="sng" dirty="0" smtClean="0">
                <a:latin typeface="Courier"/>
                <a:ea typeface="Courier"/>
                <a:cs typeface="Courier"/>
              </a:rPr>
              <a:t>We</a:t>
            </a:r>
            <a:r>
              <a:rPr lang="en-AU" sz="1400" dirty="0" smtClean="0">
                <a:latin typeface="Courier"/>
                <a:ea typeface="Courier"/>
                <a:cs typeface="Courier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carry</a:t>
            </a:r>
            <a:r>
              <a:rPr lang="en-AU" sz="1400" dirty="0" smtClean="0">
                <a:latin typeface="Courier"/>
                <a:ea typeface="Courier"/>
                <a:cs typeface="Courier"/>
              </a:rPr>
              <a:t> in our hearts the true country</a:t>
            </a:r>
          </a:p>
          <a:p>
            <a:r>
              <a:rPr lang="en-AU" sz="1400" dirty="0" smtClean="0">
                <a:latin typeface="Courier"/>
                <a:ea typeface="Courier"/>
                <a:cs typeface="Courier"/>
              </a:rPr>
              <a:t>And that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cannot be stolen</a:t>
            </a:r>
          </a:p>
          <a:p>
            <a:r>
              <a:rPr lang="en-AU" sz="1400" dirty="0" smtClean="0">
                <a:latin typeface="Courier"/>
                <a:ea typeface="Courier"/>
                <a:cs typeface="Courier"/>
              </a:rPr>
              <a:t>We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follow</a:t>
            </a:r>
            <a:r>
              <a:rPr lang="en-AU" sz="1400" dirty="0" smtClean="0">
                <a:latin typeface="Courier"/>
                <a:ea typeface="Courier"/>
                <a:cs typeface="Courier"/>
              </a:rPr>
              <a:t> in the steps of our ancestry</a:t>
            </a:r>
          </a:p>
          <a:p>
            <a:r>
              <a:rPr lang="en-AU" sz="1400" dirty="0" smtClean="0">
                <a:latin typeface="Courier"/>
                <a:ea typeface="Courier"/>
                <a:cs typeface="Courier"/>
              </a:rPr>
              <a:t>And that </a:t>
            </a:r>
            <a:r>
              <a:rPr lang="en-AU" sz="1400" b="1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cannot be broken</a:t>
            </a:r>
          </a:p>
          <a:p>
            <a:r>
              <a:rPr lang="en-AU" sz="1400" dirty="0" smtClean="0">
                <a:latin typeface="Courier"/>
                <a:ea typeface="Courier"/>
                <a:cs typeface="Courier"/>
              </a:rPr>
              <a:t> </a:t>
            </a:r>
          </a:p>
          <a:p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81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Processes</a:t>
            </a:r>
            <a:endParaRPr lang="en-AU" sz="2000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04800" y="1504177"/>
          <a:ext cx="8458200" cy="4363223"/>
        </p:xfrm>
        <a:graphic>
          <a:graphicData uri="http://schemas.openxmlformats.org/presentationml/2006/ole">
            <p:oleObj spid="_x0000_s81926" name="Worksheet" r:id="rId3" imgW="5321300" imgH="2400300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Instances of Material Processes with Actor</a:t>
            </a:r>
            <a:endParaRPr lang="en-A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381000" y="1676400"/>
          <a:ext cx="8432800" cy="4597400"/>
        </p:xfrm>
        <a:graphic>
          <a:graphicData uri="http://schemas.openxmlformats.org/presentationml/2006/ole">
            <p:oleObj spid="_x0000_s137218" name="Worksheet" r:id="rId3" imgW="6807200" imgH="340360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Comparison of Process Types used as Percentage of all Processes</a:t>
            </a:r>
            <a:endParaRPr lang="en-A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8170862" cy="990600"/>
          </a:xfrm>
        </p:spPr>
        <p:txBody>
          <a:bodyPr/>
          <a:lstStyle/>
          <a:p>
            <a:r>
              <a:rPr lang="en-AU" sz="3200" dirty="0" smtClean="0"/>
              <a:t>..most Australians recognise this line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I love a sunburnt country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they</a:t>
            </a:r>
            <a:r>
              <a:rPr lang="en-AU" dirty="0" smtClean="0"/>
              <a:t> </a:t>
            </a:r>
            <a:r>
              <a:rPr lang="en-AU" sz="3200" b="1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know</a:t>
            </a:r>
            <a:r>
              <a:rPr lang="en-AU" dirty="0" smtClean="0"/>
              <a:t> </a:t>
            </a:r>
            <a:r>
              <a:rPr lang="en-AU" sz="3200" b="1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what</a:t>
            </a:r>
            <a:r>
              <a:rPr lang="en-AU" dirty="0" smtClean="0"/>
              <a:t> </a:t>
            </a:r>
            <a:r>
              <a:rPr lang="en-AU" sz="3200" b="1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comes</a:t>
            </a:r>
            <a:r>
              <a:rPr lang="en-AU" dirty="0" smtClean="0"/>
              <a:t> </a:t>
            </a:r>
            <a:r>
              <a:rPr lang="en-AU" sz="3200" b="1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next..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Comparing types and instances of Attitude in the three texts...</a:t>
            </a:r>
            <a:endParaRPr lang="en-AU" sz="2000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57200" y="685800"/>
          <a:ext cx="8001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04800" y="609600"/>
          <a:ext cx="838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8382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06400" y="1600200"/>
          <a:ext cx="8331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less linguistic abstraction, more experiential, more reliance on metaphor: </a:t>
            </a:r>
          </a:p>
          <a:p>
            <a:r>
              <a:rPr lang="en-AU" sz="2400" b="1" dirty="0" smtClean="0">
                <a:solidFill>
                  <a:srgbClr val="790401"/>
                </a:solidFill>
              </a:rPr>
              <a:t>more </a:t>
            </a:r>
            <a:r>
              <a:rPr lang="en-AU" sz="2400" b="1" i="1" dirty="0" smtClean="0">
                <a:solidFill>
                  <a:srgbClr val="790401"/>
                </a:solidFill>
              </a:rPr>
              <a:t>invoked</a:t>
            </a:r>
            <a:r>
              <a:rPr lang="en-AU" sz="2000" i="1" dirty="0" smtClean="0">
                <a:solidFill>
                  <a:srgbClr val="790401"/>
                </a:solidFill>
              </a:rPr>
              <a:t> </a:t>
            </a:r>
            <a:endParaRPr lang="en-AU" sz="2000" i="1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800000"/>
                </a:solidFill>
              </a:rPr>
              <a:t>Attitudes in ‘The Dead Heart’ (</a:t>
            </a:r>
            <a:r>
              <a:rPr lang="en-AU" sz="2000" dirty="0" err="1" smtClean="0">
                <a:solidFill>
                  <a:srgbClr val="800000"/>
                </a:solidFill>
              </a:rPr>
              <a:t>Moginie</a:t>
            </a:r>
            <a:r>
              <a:rPr lang="en-AU" sz="2000" dirty="0" smtClean="0">
                <a:solidFill>
                  <a:srgbClr val="800000"/>
                </a:solidFill>
              </a:rPr>
              <a:t>) are generally invoked in complicated ways depending on associations and shared values…</a:t>
            </a:r>
            <a:endParaRPr lang="en-AU" sz="20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505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  <a:hlinkClick r:id="rId2" action="ppaction://hlinkfile"/>
              </a:rPr>
              <a:t>A short look at how these were interpreted</a:t>
            </a:r>
            <a:r>
              <a:rPr lang="en-AU" dirty="0" smtClean="0">
                <a:solidFill>
                  <a:srgbClr val="800000"/>
                </a:solidFill>
              </a:rPr>
              <a:t>, dependent on time available</a:t>
            </a:r>
            <a:endParaRPr lang="en-A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90401"/>
                </a:solidFill>
              </a:rPr>
              <a:t>In conclusion..</a:t>
            </a:r>
            <a:endParaRPr lang="en-AU" sz="2800" dirty="0">
              <a:solidFill>
                <a:srgbClr val="79040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56846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Appraisal and Attitude analysis can be used ~</a:t>
            </a:r>
            <a:r>
              <a:rPr lang="en-AU" dirty="0" smtClean="0"/>
              <a:t> 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  to tease apart the ways that values accumulate around specific entities and artefacts over periods of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7064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DD6B0D"/>
                </a:solidFill>
              </a:rPr>
              <a:t>  to highlight patterns and/or groupings of values in particular textual artefacts</a:t>
            </a:r>
            <a:endParaRPr lang="en-AU" dirty="0">
              <a:solidFill>
                <a:srgbClr val="DD6B0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505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DD6B0D"/>
                </a:solidFill>
              </a:rPr>
              <a:t> to understand how literary works invite response through these groupings of values and associations</a:t>
            </a:r>
            <a:endParaRPr lang="en-AU" dirty="0">
              <a:solidFill>
                <a:srgbClr val="DD6B0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46353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DD6B0D"/>
                </a:solidFill>
              </a:rPr>
              <a:t> to compare related texts in order to reveal relative values and stances  </a:t>
            </a:r>
            <a:endParaRPr lang="en-AU" dirty="0">
              <a:solidFill>
                <a:srgbClr val="DD6B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90401"/>
                </a:solidFill>
              </a:rPr>
              <a:t>In conclusion..</a:t>
            </a:r>
            <a:endParaRPr lang="en-AU" sz="2800" dirty="0">
              <a:solidFill>
                <a:srgbClr val="79040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56846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Transitivity analysis can be used ~</a:t>
            </a:r>
            <a:r>
              <a:rPr lang="en-AU" dirty="0" smtClean="0"/>
              <a:t> 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  to investigate what entities are given Active roles – who or what is represented as having power over what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7064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DD6B0D"/>
                </a:solidFill>
              </a:rPr>
              <a:t>  to show who or what is accorded Active roles in comparison to roles such as </a:t>
            </a:r>
            <a:r>
              <a:rPr lang="en-AU" dirty="0" err="1" smtClean="0">
                <a:solidFill>
                  <a:srgbClr val="DD6B0D"/>
                </a:solidFill>
              </a:rPr>
              <a:t>Senser</a:t>
            </a:r>
            <a:r>
              <a:rPr lang="en-AU" dirty="0" smtClean="0">
                <a:solidFill>
                  <a:srgbClr val="DD6B0D"/>
                </a:solidFill>
              </a:rPr>
              <a:t> or Carrier roles</a:t>
            </a:r>
            <a:endParaRPr lang="en-AU" dirty="0">
              <a:solidFill>
                <a:srgbClr val="DD6B0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505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DD6B0D"/>
                </a:solidFill>
              </a:rPr>
              <a:t> to understand how literary works invite response through patterns of roles and arrangement of marked roles in the staging or development of a piece</a:t>
            </a:r>
            <a:endParaRPr lang="en-AU" dirty="0">
              <a:solidFill>
                <a:srgbClr val="DD6B0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3286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AU" dirty="0" smtClean="0">
                <a:solidFill>
                  <a:srgbClr val="DD6B0D"/>
                </a:solidFill>
              </a:rPr>
              <a:t> to compare related texts in order to reveal relative active and passive roles</a:t>
            </a:r>
            <a:endParaRPr lang="en-AU" dirty="0">
              <a:solidFill>
                <a:srgbClr val="DD6B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90401"/>
                </a:solidFill>
              </a:rPr>
              <a:t>In conclusion..</a:t>
            </a:r>
            <a:endParaRPr lang="en-AU" sz="2800" dirty="0">
              <a:solidFill>
                <a:srgbClr val="79040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56846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790401"/>
                </a:solidFill>
              </a:rPr>
              <a:t>Using Appraisal and transitivity analysis together can reveal further patterns ~</a:t>
            </a:r>
            <a:r>
              <a:rPr lang="en-AU" sz="2000" dirty="0" smtClean="0"/>
              <a:t> 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514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800000"/>
                </a:solidFill>
              </a:rPr>
              <a:t>In this case, the analyses are used to reveal patterns of values surrounding entities that are associated with the idea of an Australian identity </a:t>
            </a:r>
            <a:r>
              <a:rPr lang="en-AU" dirty="0" smtClean="0">
                <a:solidFill>
                  <a:srgbClr val="800000"/>
                </a:solidFill>
              </a:rPr>
              <a:t>-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800000"/>
                </a:solidFill>
              </a:rPr>
              <a:t>Iconic landforms, the country itself, its inhabitants…</a:t>
            </a:r>
            <a:endParaRPr lang="en-AU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05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To highlight the way in which the style of the text is managed for rhetorical effect</a:t>
            </a:r>
            <a:endParaRPr lang="en-A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i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716212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0" dirty="0" smtClean="0"/>
              <a:t>It’s actually the 2</a:t>
            </a:r>
            <a:r>
              <a:rPr lang="en-AU" sz="3600" b="0" baseline="30000" dirty="0" smtClean="0"/>
              <a:t>nd</a:t>
            </a:r>
            <a:r>
              <a:rPr lang="en-AU" sz="3600" b="0" dirty="0" smtClean="0"/>
              <a:t> stanza..</a:t>
            </a:r>
            <a:endParaRPr lang="en-AU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914400"/>
            <a:ext cx="8285162" cy="3690937"/>
          </a:xfrm>
        </p:spPr>
        <p:txBody>
          <a:bodyPr/>
          <a:lstStyle/>
          <a:p>
            <a:pPr>
              <a:buNone/>
            </a:pPr>
            <a:r>
              <a:rPr lang="en-AU" i="1" dirty="0" smtClean="0"/>
              <a:t>I love a sunburnt country</a:t>
            </a:r>
          </a:p>
          <a:p>
            <a:pPr>
              <a:buNone/>
            </a:pPr>
            <a:r>
              <a:rPr lang="en-AU" i="1" dirty="0" smtClean="0"/>
              <a:t>A land of sweeping plains,</a:t>
            </a:r>
          </a:p>
          <a:p>
            <a:pPr>
              <a:buNone/>
            </a:pPr>
            <a:r>
              <a:rPr lang="en-AU" i="1" dirty="0" smtClean="0"/>
              <a:t>Of ragged mountain ranges,</a:t>
            </a:r>
          </a:p>
          <a:p>
            <a:pPr>
              <a:buNone/>
            </a:pPr>
            <a:r>
              <a:rPr lang="en-AU" i="1" dirty="0" smtClean="0"/>
              <a:t>Of drought and flooding rains,</a:t>
            </a:r>
          </a:p>
          <a:p>
            <a:pPr>
              <a:buNone/>
            </a:pPr>
            <a:r>
              <a:rPr lang="en-AU" i="1" dirty="0" smtClean="0"/>
              <a:t>I love her far horizons,</a:t>
            </a:r>
          </a:p>
          <a:p>
            <a:pPr>
              <a:buNone/>
            </a:pPr>
            <a:r>
              <a:rPr lang="en-AU" i="1" dirty="0" smtClean="0"/>
              <a:t>I love her jewel sea,</a:t>
            </a:r>
          </a:p>
          <a:p>
            <a:pPr>
              <a:buNone/>
            </a:pPr>
            <a:r>
              <a:rPr lang="en-AU" i="1" dirty="0" smtClean="0"/>
              <a:t>Her beauty and her terror –</a:t>
            </a:r>
          </a:p>
          <a:p>
            <a:pPr>
              <a:buNone/>
            </a:pPr>
            <a:r>
              <a:rPr lang="en-AU" i="1" dirty="0" smtClean="0"/>
              <a:t>The wide brown land for me.</a:t>
            </a:r>
          </a:p>
          <a:p>
            <a:pPr>
              <a:buNone/>
            </a:pP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800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90401"/>
                </a:solidFill>
              </a:rPr>
              <a:t>We all learnt this stanza in primary school:</a:t>
            </a:r>
            <a:br>
              <a:rPr lang="en-AU" sz="2800" dirty="0" smtClean="0">
                <a:solidFill>
                  <a:srgbClr val="790401"/>
                </a:solidFill>
              </a:rPr>
            </a:br>
            <a:r>
              <a:rPr lang="en-AU" sz="2800" dirty="0" smtClean="0">
                <a:solidFill>
                  <a:srgbClr val="790401"/>
                </a:solidFill>
              </a:rPr>
              <a:t>it is now an ‘icon’, a scripture, representing an aspect of our identities</a:t>
            </a:r>
            <a:endParaRPr lang="en-AU" sz="2800" dirty="0">
              <a:solidFill>
                <a:srgbClr val="790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04800"/>
            <a:ext cx="7561262" cy="990600"/>
          </a:xfrm>
        </p:spPr>
        <p:txBody>
          <a:bodyPr/>
          <a:lstStyle/>
          <a:p>
            <a:r>
              <a:rPr lang="en-AU" dirty="0" smtClean="0"/>
              <a:t>If it were not an icon, someone could not have re-</a:t>
            </a:r>
            <a:r>
              <a:rPr lang="en-AU" dirty="0" err="1" smtClean="0"/>
              <a:t>semioticised</a:t>
            </a:r>
            <a:r>
              <a:rPr lang="en-AU" dirty="0" smtClean="0"/>
              <a:t> the lines in this way..</a:t>
            </a:r>
            <a:endParaRPr lang="en-AU" dirty="0"/>
          </a:p>
        </p:txBody>
      </p:sp>
      <p:pic>
        <p:nvPicPr>
          <p:cNvPr id="4" name="Content Placeholder 3" descr="2012-02-28_13-58-27.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3764" y="1523999"/>
            <a:ext cx="6594829" cy="4572001"/>
          </a:xfrm>
        </p:spPr>
      </p:pic>
      <p:sp>
        <p:nvSpPr>
          <p:cNvPr id="5" name="TextBox 4"/>
          <p:cNvSpPr txBox="1"/>
          <p:nvPr/>
        </p:nvSpPr>
        <p:spPr>
          <a:xfrm>
            <a:off x="3048000" y="628066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/>
              </a:rPr>
              <a:t>Midnight Oil: “Power and the Passion”  1982</a:t>
            </a:r>
            <a:r>
              <a:rPr lang="en-A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1">
  <a:themeElements>
    <a:clrScheme name="Custom 2">
      <a:dk1>
        <a:srgbClr val="FFFFFF"/>
      </a:dk1>
      <a:lt1>
        <a:srgbClr val="000000"/>
      </a:lt1>
      <a:dk2>
        <a:srgbClr val="292828"/>
      </a:dk2>
      <a:lt2>
        <a:srgbClr val="790401"/>
      </a:lt2>
      <a:accent1>
        <a:srgbClr val="A90A08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004846"/>
        </a:lt1>
        <a:dk2>
          <a:srgbClr val="FFFFFF"/>
        </a:dk2>
        <a:lt2>
          <a:srgbClr val="808080"/>
        </a:lt2>
        <a:accent1>
          <a:srgbClr val="9BB9BA"/>
        </a:accent1>
        <a:accent2>
          <a:srgbClr val="658E92"/>
        </a:accent2>
        <a:accent3>
          <a:srgbClr val="AAB1B0"/>
        </a:accent3>
        <a:accent4>
          <a:srgbClr val="000000"/>
        </a:accent4>
        <a:accent5>
          <a:srgbClr val="CBD9D9"/>
        </a:accent5>
        <a:accent6>
          <a:srgbClr val="5B8084"/>
        </a:accent6>
        <a:hlink>
          <a:srgbClr val="326065"/>
        </a:hlink>
        <a:folHlink>
          <a:srgbClr val="103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FFCC00"/>
        </a:dk1>
        <a:lt1>
          <a:srgbClr val="FF9900"/>
        </a:lt1>
        <a:dk2>
          <a:srgbClr val="FF6600"/>
        </a:dk2>
        <a:lt2>
          <a:srgbClr val="FFFD00"/>
        </a:lt2>
        <a:accent1>
          <a:srgbClr val="008080"/>
        </a:accent1>
        <a:accent2>
          <a:srgbClr val="33CCCC"/>
        </a:accent2>
        <a:accent3>
          <a:srgbClr val="FFB8AA"/>
        </a:accent3>
        <a:accent4>
          <a:srgbClr val="DA8200"/>
        </a:accent4>
        <a:accent5>
          <a:srgbClr val="AAC0C0"/>
        </a:accent5>
        <a:accent6>
          <a:srgbClr val="2DB9B9"/>
        </a:accent6>
        <a:hlink>
          <a:srgbClr val="00FF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Theme">
  <a:themeElements>
    <a:clrScheme name="Custom 2">
      <a:dk1>
        <a:srgbClr val="FFFFFF"/>
      </a:dk1>
      <a:lt1>
        <a:srgbClr val="000000"/>
      </a:lt1>
      <a:dk2>
        <a:srgbClr val="292828"/>
      </a:dk2>
      <a:lt2>
        <a:srgbClr val="790401"/>
      </a:lt2>
      <a:accent1>
        <a:srgbClr val="A90A08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004846"/>
        </a:lt1>
        <a:dk2>
          <a:srgbClr val="FFFFFF"/>
        </a:dk2>
        <a:lt2>
          <a:srgbClr val="808080"/>
        </a:lt2>
        <a:accent1>
          <a:srgbClr val="9BB9BA"/>
        </a:accent1>
        <a:accent2>
          <a:srgbClr val="658E92"/>
        </a:accent2>
        <a:accent3>
          <a:srgbClr val="AAB1B0"/>
        </a:accent3>
        <a:accent4>
          <a:srgbClr val="000000"/>
        </a:accent4>
        <a:accent5>
          <a:srgbClr val="CBD9D9"/>
        </a:accent5>
        <a:accent6>
          <a:srgbClr val="5B8084"/>
        </a:accent6>
        <a:hlink>
          <a:srgbClr val="326065"/>
        </a:hlink>
        <a:folHlink>
          <a:srgbClr val="103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FFCC00"/>
        </a:dk1>
        <a:lt1>
          <a:srgbClr val="FF9900"/>
        </a:lt1>
        <a:dk2>
          <a:srgbClr val="FF6600"/>
        </a:dk2>
        <a:lt2>
          <a:srgbClr val="FFFD00"/>
        </a:lt2>
        <a:accent1>
          <a:srgbClr val="008080"/>
        </a:accent1>
        <a:accent2>
          <a:srgbClr val="33CCCC"/>
        </a:accent2>
        <a:accent3>
          <a:srgbClr val="FFB8AA"/>
        </a:accent3>
        <a:accent4>
          <a:srgbClr val="DA8200"/>
        </a:accent4>
        <a:accent5>
          <a:srgbClr val="AAC0C0"/>
        </a:accent5>
        <a:accent6>
          <a:srgbClr val="2DB9B9"/>
        </a:accent6>
        <a:hlink>
          <a:srgbClr val="00FF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4053</TotalTime>
  <Words>9700</Words>
  <Application>Microsoft Macintosh PowerPoint</Application>
  <PresentationFormat>On-screen Show (4:3)</PresentationFormat>
  <Paragraphs>1128</Paragraphs>
  <Slides>79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Office Theme</vt:lpstr>
      <vt:lpstr>Theme1</vt:lpstr>
      <vt:lpstr>Default Theme</vt:lpstr>
      <vt:lpstr>Worksheet</vt:lpstr>
      <vt:lpstr>Australian attitudes</vt:lpstr>
      <vt:lpstr>why look at poem and song</vt:lpstr>
      <vt:lpstr>Identity:</vt:lpstr>
      <vt:lpstr>Identity:</vt:lpstr>
      <vt:lpstr>using representative texts (Oracles) on a topic -</vt:lpstr>
      <vt:lpstr>..so today we’ll look at</vt:lpstr>
      <vt:lpstr>..most Australians recognise this line</vt:lpstr>
      <vt:lpstr>It’s actually the 2nd stanza..</vt:lpstr>
      <vt:lpstr>If it were not an icon, someone could not have re-semioticised the lines in this way..</vt:lpstr>
      <vt:lpstr>If it were not an icon, someone could not have re-semioticised the lines in this way..</vt:lpstr>
      <vt:lpstr>who wrote the original and when? </vt:lpstr>
      <vt:lpstr>The 1st stanza repudiates the ‘English’ gaze</vt:lpstr>
      <vt:lpstr>Here’s the rest</vt:lpstr>
      <vt:lpstr>Who appraises and what is appraised?</vt:lpstr>
      <vt:lpstr>Who appraises and what is appraised?</vt:lpstr>
      <vt:lpstr>Who appraises and what is appraised?</vt:lpstr>
      <vt:lpstr>Who appraises and what is appraised?</vt:lpstr>
      <vt:lpstr>Who appraises and what is appraised?</vt:lpstr>
      <vt:lpstr>So, how is the sunburnt country represented…</vt:lpstr>
      <vt:lpstr>How is the sunburnt country represented…</vt:lpstr>
      <vt:lpstr>How is the sunburnt country represented…</vt:lpstr>
      <vt:lpstr>Slide 22</vt:lpstr>
      <vt:lpstr>Let’s look again at some aspects of how the sunburnt country represented…</vt:lpstr>
      <vt:lpstr>Slide 24</vt:lpstr>
      <vt:lpstr>How is the sunburnt country represented…</vt:lpstr>
      <vt:lpstr>Slide 26</vt:lpstr>
      <vt:lpstr>How is the sunburnt country represented…</vt:lpstr>
      <vt:lpstr>Slide 28</vt:lpstr>
      <vt:lpstr>How is the sunburnt country represented…</vt:lpstr>
      <vt:lpstr>Slide 30</vt:lpstr>
      <vt:lpstr>How is the sunburnt country represented…</vt:lpstr>
      <vt:lpstr>Slide 32</vt:lpstr>
      <vt:lpstr>How is the sunburnt country represented…</vt:lpstr>
      <vt:lpstr>Slide 34</vt:lpstr>
      <vt:lpstr>How is the sunburnt country represented…</vt:lpstr>
      <vt:lpstr>Slide 36</vt:lpstr>
      <vt:lpstr>Slide 37</vt:lpstr>
      <vt:lpstr>How is the sunburnt country represented…</vt:lpstr>
      <vt:lpstr>Slide 39</vt:lpstr>
      <vt:lpstr>Slide 40</vt:lpstr>
      <vt:lpstr>Slide 41</vt:lpstr>
      <vt:lpstr>Slide 42</vt:lpstr>
      <vt:lpstr>The Spirit of Australia..</vt:lpstr>
      <vt:lpstr>Slide 44</vt:lpstr>
      <vt:lpstr>Slide 45</vt:lpstr>
      <vt:lpstr>Slide 46</vt:lpstr>
      <vt:lpstr>Slide 47</vt:lpstr>
      <vt:lpstr>Slide 48</vt:lpstr>
      <vt:lpstr>affect</vt:lpstr>
      <vt:lpstr>affect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How are Australia and its inhabitants represented…</vt:lpstr>
      <vt:lpstr>Slide 59</vt:lpstr>
      <vt:lpstr>Slide 60</vt:lpstr>
      <vt:lpstr>Slide 61</vt:lpstr>
      <vt:lpstr>Slide 62</vt:lpstr>
      <vt:lpstr>‘the dead heart lives here’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Company>sydney 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 don</dc:creator>
  <cp:lastModifiedBy>el don</cp:lastModifiedBy>
  <cp:revision>249</cp:revision>
  <dcterms:created xsi:type="dcterms:W3CDTF">2014-04-09T05:35:34Z</dcterms:created>
  <dcterms:modified xsi:type="dcterms:W3CDTF">2014-04-09T05:45:36Z</dcterms:modified>
</cp:coreProperties>
</file>